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5"/>
  </p:notesMasterIdLst>
  <p:handoutMasterIdLst>
    <p:handoutMasterId r:id="rId36"/>
  </p:handoutMasterIdLst>
  <p:sldIdLst>
    <p:sldId id="256" r:id="rId2"/>
    <p:sldId id="315" r:id="rId3"/>
    <p:sldId id="316" r:id="rId4"/>
    <p:sldId id="259" r:id="rId5"/>
    <p:sldId id="317" r:id="rId6"/>
    <p:sldId id="260" r:id="rId7"/>
    <p:sldId id="307" r:id="rId8"/>
    <p:sldId id="329" r:id="rId9"/>
    <p:sldId id="261" r:id="rId10"/>
    <p:sldId id="262" r:id="rId11"/>
    <p:sldId id="258" r:id="rId12"/>
    <p:sldId id="318" r:id="rId13"/>
    <p:sldId id="319" r:id="rId14"/>
    <p:sldId id="320" r:id="rId15"/>
    <p:sldId id="303" r:id="rId16"/>
    <p:sldId id="321" r:id="rId17"/>
    <p:sldId id="304" r:id="rId18"/>
    <p:sldId id="322" r:id="rId19"/>
    <p:sldId id="323" r:id="rId20"/>
    <p:sldId id="306" r:id="rId21"/>
    <p:sldId id="324" r:id="rId22"/>
    <p:sldId id="325" r:id="rId23"/>
    <p:sldId id="326" r:id="rId24"/>
    <p:sldId id="309" r:id="rId25"/>
    <p:sldId id="327" r:id="rId26"/>
    <p:sldId id="328" r:id="rId27"/>
    <p:sldId id="264" r:id="rId28"/>
    <p:sldId id="308" r:id="rId29"/>
    <p:sldId id="310" r:id="rId30"/>
    <p:sldId id="311" r:id="rId31"/>
    <p:sldId id="312" r:id="rId32"/>
    <p:sldId id="314" r:id="rId33"/>
    <p:sldId id="313" r:id="rId34"/>
  </p:sldIdLst>
  <p:sldSz cx="9144000" cy="5143500" type="screen16x9"/>
  <p:notesSz cx="6858000" cy="9144000"/>
  <p:embeddedFontLst>
    <p:embeddedFont>
      <p:font typeface="Advent Pro Light" panose="020B0604020202020204" charset="0"/>
      <p:regular r:id="rId37"/>
      <p:bold r:id="rId38"/>
    </p:embeddedFont>
    <p:embeddedFont>
      <p:font typeface="Anton" panose="020B0604020202020204" charset="0"/>
      <p:regular r:id="rId39"/>
    </p:embeddedFont>
    <p:embeddedFont>
      <p:font typeface="Fira Sans Condensed" panose="020B0604020202020204" charset="0"/>
      <p:regular r:id="rId40"/>
      <p:bold r:id="rId41"/>
      <p:italic r:id="rId42"/>
      <p:boldItalic r:id="rId43"/>
    </p:embeddedFont>
    <p:embeddedFont>
      <p:font typeface="Fira Sans Condensed Light" panose="020B0604020202020204" charset="0"/>
      <p:regular r:id="rId44"/>
      <p:bold r:id="rId45"/>
      <p:italic r:id="rId46"/>
      <p:boldItalic r:id="rId47"/>
    </p:embeddedFont>
    <p:embeddedFont>
      <p:font typeface="Josefin Slab" panose="020B0604020202020204" charset="0"/>
      <p:regular r:id="rId48"/>
      <p:bold r:id="rId49"/>
      <p:italic r:id="rId50"/>
      <p:boldItalic r:id="rId51"/>
    </p:embeddedFont>
    <p:embeddedFont>
      <p:font typeface="Rajdhani"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ại" initials="T" lastIdx="1" clrIdx="0">
    <p:extLst>
      <p:ext uri="{19B8F6BF-5375-455C-9EA6-DF929625EA0E}">
        <p15:presenceInfo xmlns:p15="http://schemas.microsoft.com/office/powerpoint/2012/main" userId="343296ab48f7e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CAF29B-38F8-44D8-A463-1BA0A97226C3}">
  <a:tblStyle styleId="{5DCAF29B-38F8-44D8-A463-1BA0A97226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10" d="100"/>
          <a:sy n="110" d="100"/>
        </p:scale>
        <p:origin x="586"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1T22:59:57.200"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91DB70A2-8392-4568-8409-4ED31368A0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03ADC1A7-6611-44C9-8A0B-6D15AB2650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799E28-18FD-4EC7-A07E-A0B429FA036C}" type="datetimeFigureOut">
              <a:rPr lang="en-US" smtClean="0"/>
              <a:t>1/23/2021</a:t>
            </a:fld>
            <a:endParaRPr lang="en-US"/>
          </a:p>
        </p:txBody>
      </p:sp>
      <p:sp>
        <p:nvSpPr>
          <p:cNvPr id="4" name="Chỗ dành sẵn cho Chân trang 3">
            <a:extLst>
              <a:ext uri="{FF2B5EF4-FFF2-40B4-BE49-F238E27FC236}">
                <a16:creationId xmlns:a16="http://schemas.microsoft.com/office/drawing/2014/main" id="{113A2059-A948-4F60-B63B-DF92D82DF8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111</a:t>
            </a:r>
          </a:p>
        </p:txBody>
      </p:sp>
      <p:sp>
        <p:nvSpPr>
          <p:cNvPr id="5" name="Chỗ dành sẵn cho Số hiệu Bản chiếu 4">
            <a:extLst>
              <a:ext uri="{FF2B5EF4-FFF2-40B4-BE49-F238E27FC236}">
                <a16:creationId xmlns:a16="http://schemas.microsoft.com/office/drawing/2014/main" id="{F308FE7A-DD6B-4532-85EC-0671D1AFC8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FDD96B-4E67-4ADA-8D04-4DB9D48B87DF}" type="slidenum">
              <a:rPr lang="en-US" smtClean="0"/>
              <a:t>‹#›</a:t>
            </a:fld>
            <a:endParaRPr lang="en-US"/>
          </a:p>
        </p:txBody>
      </p:sp>
    </p:spTree>
    <p:extLst>
      <p:ext uri="{BB962C8B-B14F-4D97-AF65-F5344CB8AC3E}">
        <p14:creationId xmlns:p14="http://schemas.microsoft.com/office/powerpoint/2010/main" val="1499620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497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31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321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649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293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591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848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23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31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21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096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860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93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891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499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13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02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527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269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277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169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68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48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215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8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7" r:id="rId5"/>
    <p:sldLayoutId id="2147483659" r:id="rId6"/>
    <p:sldLayoutId id="2147483660" r:id="rId7"/>
    <p:sldLayoutId id="2147483661" r:id="rId8"/>
    <p:sldLayoutId id="2147483662" r:id="rId9"/>
    <p:sldLayoutId id="2147483666" r:id="rId10"/>
    <p:sldLayoutId id="214748366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jp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jp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slide" TargetMode="External"/><Relationship Id="rId5" Type="http://schemas.openxmlformats.org/officeDocument/2006/relationships/hyperlink" Target="https://docs.opencv.org/(slide" TargetMode="External"/><Relationship Id="rId4" Type="http://schemas.openxmlformats.org/officeDocument/2006/relationships/hyperlink" Target="https://towardsdatascience.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3" name="Google Shape;103;p24"/>
          <p:cNvSpPr txBox="1">
            <a:spLocks noGrp="1"/>
          </p:cNvSpPr>
          <p:nvPr>
            <p:ph type="subTitle" idx="1"/>
          </p:nvPr>
        </p:nvSpPr>
        <p:spPr>
          <a:xfrm>
            <a:off x="1091163" y="2189266"/>
            <a:ext cx="3739458"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Fira Sans Condensed Light"/>
                <a:ea typeface="Fira Sans Condensed Light"/>
                <a:cs typeface="Fira Sans Condensed Light"/>
                <a:sym typeface="Fira Sans Condensed Light"/>
              </a:rPr>
              <a:t>SỬ DỤNG TH</a:t>
            </a:r>
            <a:r>
              <a:rPr lang="vi-VN" sz="2400" b="1">
                <a:latin typeface="Fira Sans Condensed Light"/>
                <a:ea typeface="Fira Sans Condensed Light"/>
                <a:cs typeface="Fira Sans Condensed Light"/>
                <a:sym typeface="Fira Sans Condensed Light"/>
              </a:rPr>
              <a:t>Ư</a:t>
            </a:r>
            <a:r>
              <a:rPr lang="en-US" sz="2400" b="1">
                <a:latin typeface="Fira Sans Condensed Light"/>
                <a:ea typeface="Fira Sans Condensed Light"/>
                <a:cs typeface="Fira Sans Condensed Light"/>
                <a:sym typeface="Fira Sans Condensed Light"/>
              </a:rPr>
              <a:t> VIỆN OPENCV</a:t>
            </a:r>
            <a:endParaRPr sz="2400" b="1">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235038" y="463901"/>
            <a:ext cx="4197350" cy="4319530"/>
          </a:xfrm>
          <a:prstGeom prst="rect">
            <a:avLst/>
          </a:prstGeom>
          <a:noFill/>
          <a:ln>
            <a:noFill/>
          </a:ln>
        </p:spPr>
      </p:pic>
      <p:sp>
        <p:nvSpPr>
          <p:cNvPr id="3" name="Tiêu đề 2">
            <a:extLst>
              <a:ext uri="{FF2B5EF4-FFF2-40B4-BE49-F238E27FC236}">
                <a16:creationId xmlns:a16="http://schemas.microsoft.com/office/drawing/2014/main" id="{223F5052-EE5A-4119-9F59-DFDA9C40EDF5}"/>
              </a:ext>
            </a:extLst>
          </p:cNvPr>
          <p:cNvSpPr>
            <a:spLocks noGrp="1"/>
          </p:cNvSpPr>
          <p:nvPr>
            <p:ph type="ctrTitle"/>
          </p:nvPr>
        </p:nvSpPr>
        <p:spPr>
          <a:xfrm>
            <a:off x="-339379" y="164891"/>
            <a:ext cx="6600542" cy="1991253"/>
          </a:xfrm>
        </p:spPr>
        <p:txBody>
          <a:bodyPr/>
          <a:lstStyle/>
          <a:p>
            <a:pPr algn="ctr"/>
            <a:r>
              <a:rPr lang="en-US" sz="5400"/>
              <a:t>BÀI TOÁN </a:t>
            </a:r>
            <a:br>
              <a:rPr lang="en-US" sz="5400"/>
            </a:br>
            <a:r>
              <a:rPr lang="en-US" sz="5400"/>
              <a:t>ĐIỂM DANH SINH VIÊN</a:t>
            </a:r>
          </a:p>
        </p:txBody>
      </p:sp>
      <p:sp>
        <p:nvSpPr>
          <p:cNvPr id="4" name="Hình chữ nhật 3">
            <a:extLst>
              <a:ext uri="{FF2B5EF4-FFF2-40B4-BE49-F238E27FC236}">
                <a16:creationId xmlns:a16="http://schemas.microsoft.com/office/drawing/2014/main" id="{1632FE01-C035-47BD-AFF4-67D080F157D2}"/>
              </a:ext>
            </a:extLst>
          </p:cNvPr>
          <p:cNvSpPr/>
          <p:nvPr/>
        </p:nvSpPr>
        <p:spPr>
          <a:xfrm>
            <a:off x="90662" y="4027930"/>
            <a:ext cx="5873724" cy="369332"/>
          </a:xfrm>
          <a:prstGeom prst="rect">
            <a:avLst/>
          </a:prstGeom>
        </p:spPr>
        <p:txBody>
          <a:bodyPr wrap="none">
            <a:spAutoFit/>
          </a:bodyPr>
          <a:lstStyle/>
          <a:p>
            <a:r>
              <a:rPr lang="en-US" sz="1800" b="1">
                <a:solidFill>
                  <a:srgbClr val="FFFFFF"/>
                </a:solidFill>
                <a:latin typeface="Fira Sans Condensed" panose="020B0604020202020204" charset="0"/>
              </a:rPr>
              <a:t>Sinh viên thực hiện</a:t>
            </a:r>
            <a:r>
              <a:rPr lang="en-US" sz="1800">
                <a:solidFill>
                  <a:srgbClr val="FFFFFF"/>
                </a:solidFill>
                <a:latin typeface="Fira Sans Condensed" panose="020B0604020202020204" charset="0"/>
              </a:rPr>
              <a:t>:   Nguyễn Huỳnh Trọng Thoại 1811060744</a:t>
            </a:r>
            <a:endParaRPr lang="vi-VN" sz="1800">
              <a:solidFill>
                <a:srgbClr val="FFFFFF"/>
              </a:solidFill>
              <a:latin typeface="Fira Sans Condensed" panose="020B0604020202020204" charset="0"/>
            </a:endParaRPr>
          </a:p>
        </p:txBody>
      </p:sp>
      <p:sp>
        <p:nvSpPr>
          <p:cNvPr id="5" name="Hình chữ nhật 4">
            <a:extLst>
              <a:ext uri="{FF2B5EF4-FFF2-40B4-BE49-F238E27FC236}">
                <a16:creationId xmlns:a16="http://schemas.microsoft.com/office/drawing/2014/main" id="{758FA5EA-0BC7-43BB-9F06-6BE61AB161C6}"/>
              </a:ext>
            </a:extLst>
          </p:cNvPr>
          <p:cNvSpPr/>
          <p:nvPr/>
        </p:nvSpPr>
        <p:spPr>
          <a:xfrm>
            <a:off x="757404" y="3457095"/>
            <a:ext cx="4406976" cy="369332"/>
          </a:xfrm>
          <a:prstGeom prst="rect">
            <a:avLst/>
          </a:prstGeom>
        </p:spPr>
        <p:txBody>
          <a:bodyPr wrap="none">
            <a:spAutoFit/>
          </a:bodyPr>
          <a:lstStyle/>
          <a:p>
            <a:pPr lvl="0"/>
            <a:r>
              <a:rPr lang="en-US" sz="1800" b="1">
                <a:solidFill>
                  <a:srgbClr val="FFFFFF"/>
                </a:solidFill>
                <a:latin typeface="Fira Sans Condensed" panose="020B0604020202020204" charset="0"/>
              </a:rPr>
              <a:t>Giảng viên h</a:t>
            </a:r>
            <a:r>
              <a:rPr lang="vi-VN" sz="1800" b="1">
                <a:solidFill>
                  <a:srgbClr val="FFFFFF"/>
                </a:solidFill>
                <a:latin typeface="Fira Sans Condensed" panose="020B0604020202020204" charset="0"/>
              </a:rPr>
              <a:t>ư</a:t>
            </a:r>
            <a:r>
              <a:rPr lang="en-US" sz="1800" b="1">
                <a:solidFill>
                  <a:srgbClr val="FFFFFF"/>
                </a:solidFill>
                <a:latin typeface="Fira Sans Condensed" panose="020B0604020202020204" charset="0"/>
              </a:rPr>
              <a:t>ớng dẫn </a:t>
            </a:r>
            <a:r>
              <a:rPr lang="en-US" sz="1800">
                <a:solidFill>
                  <a:srgbClr val="FFFFFF"/>
                </a:solidFill>
                <a:latin typeface="Fira Sans Condensed" panose="020B0604020202020204" charset="0"/>
              </a:rPr>
              <a:t>:   TS. Huỳnh Quốc Bảo</a:t>
            </a:r>
            <a:endParaRPr lang="vi-VN" sz="1800">
              <a:solidFill>
                <a:srgbClr val="FFFFFF"/>
              </a:solidFill>
              <a:latin typeface="Fira Sans Condense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Nhận dạng</a:t>
            </a:r>
            <a:br>
              <a:rPr lang="en-US"/>
            </a:br>
            <a:r>
              <a:rPr lang="en-US"/>
              <a:t>khuôn mặt</a:t>
            </a:r>
            <a:endParaRPr/>
          </a:p>
        </p:txBody>
      </p:sp>
      <p:sp>
        <p:nvSpPr>
          <p:cNvPr id="175" name="Google Shape;175;p30"/>
          <p:cNvSpPr txBox="1">
            <a:spLocks noGrp="1"/>
          </p:cNvSpPr>
          <p:nvPr>
            <p:ph type="subTitle" idx="1"/>
          </p:nvPr>
        </p:nvSpPr>
        <p:spPr>
          <a:xfrm>
            <a:off x="4669633" y="3283622"/>
            <a:ext cx="4412673" cy="523800"/>
          </a:xfrm>
          <a:prstGeom prst="rect">
            <a:avLst/>
          </a:prstGeom>
        </p:spPr>
        <p:txBody>
          <a:bodyPr spcFirstLastPara="1" wrap="square" lIns="91425" tIns="91425" rIns="91425" bIns="91425" anchor="t" anchorCtr="0">
            <a:noAutofit/>
          </a:bodyPr>
          <a:lstStyle/>
          <a:p>
            <a:pPr marL="0" lvl="0" indent="0"/>
            <a:r>
              <a:rPr lang="en-US" sz="2400"/>
              <a:t>Histograms of Oriented Gradients</a:t>
            </a:r>
          </a:p>
          <a:p>
            <a:pPr marL="0" lvl="0" indent="0"/>
            <a:r>
              <a:rPr lang="en-US" sz="2400"/>
              <a:t>Support Vector Machine </a:t>
            </a:r>
            <a:endParaRPr sz="240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Hộp Văn bản 5">
            <a:extLst>
              <a:ext uri="{FF2B5EF4-FFF2-40B4-BE49-F238E27FC236}">
                <a16:creationId xmlns:a16="http://schemas.microsoft.com/office/drawing/2014/main" id="{AB139186-2936-4E2A-B06B-5A9CA2A3584C}"/>
              </a:ext>
            </a:extLst>
          </p:cNvPr>
          <p:cNvSpPr txBox="1"/>
          <p:nvPr/>
        </p:nvSpPr>
        <p:spPr>
          <a:xfrm>
            <a:off x="8499763" y="4622136"/>
            <a:ext cx="274434" cy="307777"/>
          </a:xfrm>
          <a:prstGeom prst="rect">
            <a:avLst/>
          </a:prstGeom>
          <a:noFill/>
        </p:spPr>
        <p:txBody>
          <a:bodyPr wrap="none" rtlCol="0">
            <a:spAutoFit/>
          </a:bodyPr>
          <a:lstStyle/>
          <a:p>
            <a:r>
              <a:rPr lang="en-US">
                <a:solidFill>
                  <a:srgbClr val="FFFFFF"/>
                </a:solidFill>
                <a:latin typeface="Fira Sans Condensed" panose="020B0604020202020204" charset="0"/>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30" name="Hình chữ nhật 29">
            <a:extLst>
              <a:ext uri="{FF2B5EF4-FFF2-40B4-BE49-F238E27FC236}">
                <a16:creationId xmlns:a16="http://schemas.microsoft.com/office/drawing/2014/main" id="{93A252C3-9ACD-4B25-AFD9-840132468958}"/>
              </a:ext>
            </a:extLst>
          </p:cNvPr>
          <p:cNvSpPr/>
          <p:nvPr/>
        </p:nvSpPr>
        <p:spPr>
          <a:xfrm>
            <a:off x="2177107" y="98759"/>
            <a:ext cx="5214889" cy="523220"/>
          </a:xfrm>
          <a:prstGeom prst="rect">
            <a:avLst/>
          </a:prstGeom>
        </p:spPr>
        <p:txBody>
          <a:bodyPr wrap="none">
            <a:spAutoFit/>
          </a:bodyPr>
          <a:lstStyle/>
          <a:p>
            <a:pPr lvl="0">
              <a:buClr>
                <a:srgbClr val="F3F3F3"/>
              </a:buClr>
              <a:buSzPts val="2100"/>
            </a:pPr>
            <a:r>
              <a:rPr lang="en-US" sz="2800" b="1">
                <a:solidFill>
                  <a:srgbClr val="F3F3F3"/>
                </a:solidFill>
                <a:latin typeface="Fira Sans Condensed" panose="020B0604020202020204" charset="0"/>
                <a:sym typeface="Fira Sans Condensed Light"/>
              </a:rPr>
              <a:t>Histograms of Oriented Gradients</a:t>
            </a:r>
          </a:p>
        </p:txBody>
      </p:sp>
      <p:sp>
        <p:nvSpPr>
          <p:cNvPr id="32" name="Hình chữ nhật 31">
            <a:extLst>
              <a:ext uri="{FF2B5EF4-FFF2-40B4-BE49-F238E27FC236}">
                <a16:creationId xmlns:a16="http://schemas.microsoft.com/office/drawing/2014/main" id="{029ECEE8-8A54-4483-8033-BA399437C92F}"/>
              </a:ext>
            </a:extLst>
          </p:cNvPr>
          <p:cNvSpPr/>
          <p:nvPr/>
        </p:nvSpPr>
        <p:spPr>
          <a:xfrm>
            <a:off x="4242024" y="799609"/>
            <a:ext cx="4901976" cy="3046988"/>
          </a:xfrm>
          <a:prstGeom prst="rect">
            <a:avLst/>
          </a:prstGeom>
        </p:spPr>
        <p:txBody>
          <a:bodyPr wrap="square">
            <a:spAutoFit/>
          </a:bodyPr>
          <a:lstStyle/>
          <a:p>
            <a:pPr marL="285750" indent="-285750">
              <a:buFont typeface="Arial" panose="020B0604020202020204" pitchFamily="34" charset="0"/>
              <a:buChar char="•"/>
            </a:pPr>
            <a:r>
              <a:rPr lang="en-US" sz="2400">
                <a:solidFill>
                  <a:srgbClr val="FFFFFF"/>
                </a:solidFill>
                <a:latin typeface="Fira Sans Condensed" panose="020B0604020202020204" charset="0"/>
              </a:rPr>
              <a:t>Được Robert K. McConnel mô tả lần đầu tiên vào năm 1986. </a:t>
            </a:r>
          </a:p>
          <a:p>
            <a:pPr marL="285750" indent="-285750">
              <a:buFont typeface="Arial" panose="020B0604020202020204" pitchFamily="34" charset="0"/>
              <a:buChar char="•"/>
            </a:pPr>
            <a:endParaRPr lang="en-US" sz="2400">
              <a:solidFill>
                <a:srgbClr val="FFFFFF"/>
              </a:solidFill>
              <a:latin typeface="Fira Sans Condensed" panose="020B0604020202020204" charset="0"/>
            </a:endParaRPr>
          </a:p>
          <a:p>
            <a:pPr marL="285750" indent="-285750">
              <a:buFont typeface="Arial" panose="020B0604020202020204" pitchFamily="34" charset="0"/>
              <a:buChar char="•"/>
            </a:pPr>
            <a:r>
              <a:rPr lang="en-US" sz="2400">
                <a:solidFill>
                  <a:srgbClr val="FFFFFF"/>
                </a:solidFill>
                <a:latin typeface="Fira Sans Condensed" panose="020B0604020202020204" charset="0"/>
              </a:rPr>
              <a:t>Sau đó </a:t>
            </a:r>
            <a:r>
              <a:rPr lang="en-GB" sz="2400">
                <a:solidFill>
                  <a:srgbClr val="FFFFFF"/>
                </a:solidFill>
                <a:latin typeface="Fira Sans Condensed" panose="020B0604020202020204" charset="0"/>
              </a:rPr>
              <a:t>Navneet Dalal và Bill Triggs đã phát triển nghiên cứu này và trình bày tại hội nghị Conference on Computer Vision and Pattern Recognition năm 2005, tại Pháp</a:t>
            </a:r>
            <a:endParaRPr lang="vi-VN" sz="2400">
              <a:solidFill>
                <a:srgbClr val="FFFFFF"/>
              </a:solidFill>
              <a:latin typeface="Fira Sans Condensed" panose="020B0604020202020204" charset="0"/>
            </a:endParaRPr>
          </a:p>
        </p:txBody>
      </p:sp>
      <p:pic>
        <p:nvPicPr>
          <p:cNvPr id="7" name="Hình ảnh 6">
            <a:extLst>
              <a:ext uri="{FF2B5EF4-FFF2-40B4-BE49-F238E27FC236}">
                <a16:creationId xmlns:a16="http://schemas.microsoft.com/office/drawing/2014/main" id="{749B6DDB-6966-423F-9FB7-B3B210B5242F}"/>
              </a:ext>
            </a:extLst>
          </p:cNvPr>
          <p:cNvPicPr>
            <a:picLocks noChangeAspect="1"/>
          </p:cNvPicPr>
          <p:nvPr/>
        </p:nvPicPr>
        <p:blipFill>
          <a:blip r:embed="rId4"/>
          <a:stretch>
            <a:fillRect/>
          </a:stretch>
        </p:blipFill>
        <p:spPr>
          <a:xfrm>
            <a:off x="0" y="681845"/>
            <a:ext cx="2334970" cy="3029975"/>
          </a:xfrm>
          <a:prstGeom prst="rect">
            <a:avLst/>
          </a:prstGeom>
        </p:spPr>
      </p:pic>
      <p:pic>
        <p:nvPicPr>
          <p:cNvPr id="11" name="Hình ảnh 10">
            <a:extLst>
              <a:ext uri="{FF2B5EF4-FFF2-40B4-BE49-F238E27FC236}">
                <a16:creationId xmlns:a16="http://schemas.microsoft.com/office/drawing/2014/main" id="{C1B6FB77-C460-4174-B9FC-4188F3F65941}"/>
              </a:ext>
            </a:extLst>
          </p:cNvPr>
          <p:cNvPicPr>
            <a:picLocks noChangeAspect="1"/>
          </p:cNvPicPr>
          <p:nvPr/>
        </p:nvPicPr>
        <p:blipFill>
          <a:blip r:embed="rId5"/>
          <a:stretch>
            <a:fillRect/>
          </a:stretch>
        </p:blipFill>
        <p:spPr>
          <a:xfrm>
            <a:off x="2376486" y="1494829"/>
            <a:ext cx="1865538" cy="3359187"/>
          </a:xfrm>
          <a:prstGeom prst="rect">
            <a:avLst/>
          </a:prstGeom>
        </p:spPr>
      </p:pic>
      <p:sp>
        <p:nvSpPr>
          <p:cNvPr id="6" name="Hộp Văn bản 5">
            <a:extLst>
              <a:ext uri="{FF2B5EF4-FFF2-40B4-BE49-F238E27FC236}">
                <a16:creationId xmlns:a16="http://schemas.microsoft.com/office/drawing/2014/main" id="{4269E1D5-839F-4424-84EA-F24115C91B5F}"/>
              </a:ext>
            </a:extLst>
          </p:cNvPr>
          <p:cNvSpPr txBox="1"/>
          <p:nvPr/>
        </p:nvSpPr>
        <p:spPr>
          <a:xfrm>
            <a:off x="8499763" y="4622136"/>
            <a:ext cx="271228" cy="307777"/>
          </a:xfrm>
          <a:prstGeom prst="rect">
            <a:avLst/>
          </a:prstGeom>
          <a:noFill/>
        </p:spPr>
        <p:txBody>
          <a:bodyPr wrap="none" rtlCol="0">
            <a:spAutoFit/>
          </a:bodyPr>
          <a:lstStyle/>
          <a:p>
            <a:r>
              <a:rPr lang="en-US">
                <a:solidFill>
                  <a:srgbClr val="FFFFFF"/>
                </a:solidFill>
                <a:latin typeface="Fira Sans Condensed" panose="020B0604020202020204" charset="0"/>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30" name="Hình chữ nhật 29">
            <a:extLst>
              <a:ext uri="{FF2B5EF4-FFF2-40B4-BE49-F238E27FC236}">
                <a16:creationId xmlns:a16="http://schemas.microsoft.com/office/drawing/2014/main" id="{93A252C3-9ACD-4B25-AFD9-840132468958}"/>
              </a:ext>
            </a:extLst>
          </p:cNvPr>
          <p:cNvSpPr/>
          <p:nvPr/>
        </p:nvSpPr>
        <p:spPr>
          <a:xfrm>
            <a:off x="2177107" y="98759"/>
            <a:ext cx="5214889" cy="523220"/>
          </a:xfrm>
          <a:prstGeom prst="rect">
            <a:avLst/>
          </a:prstGeom>
        </p:spPr>
        <p:txBody>
          <a:bodyPr wrap="none">
            <a:spAutoFit/>
          </a:bodyPr>
          <a:lstStyle/>
          <a:p>
            <a:pPr lvl="0">
              <a:buClr>
                <a:srgbClr val="F3F3F3"/>
              </a:buClr>
              <a:buSzPts val="2100"/>
            </a:pPr>
            <a:r>
              <a:rPr lang="en-US" sz="2800" b="1">
                <a:solidFill>
                  <a:srgbClr val="F3F3F3"/>
                </a:solidFill>
                <a:latin typeface="Fira Sans Condensed" panose="020B0604020202020204" charset="0"/>
                <a:sym typeface="Fira Sans Condensed Light"/>
              </a:rPr>
              <a:t>Histograms of Oriented Gradients</a:t>
            </a:r>
          </a:p>
        </p:txBody>
      </p:sp>
      <p:sp>
        <p:nvSpPr>
          <p:cNvPr id="32" name="Hình chữ nhật 31">
            <a:extLst>
              <a:ext uri="{FF2B5EF4-FFF2-40B4-BE49-F238E27FC236}">
                <a16:creationId xmlns:a16="http://schemas.microsoft.com/office/drawing/2014/main" id="{029ECEE8-8A54-4483-8033-BA399437C92F}"/>
              </a:ext>
            </a:extLst>
          </p:cNvPr>
          <p:cNvSpPr/>
          <p:nvPr/>
        </p:nvSpPr>
        <p:spPr>
          <a:xfrm>
            <a:off x="221673" y="621979"/>
            <a:ext cx="8922327" cy="830997"/>
          </a:xfrm>
          <a:prstGeom prst="rect">
            <a:avLst/>
          </a:prstGeom>
        </p:spPr>
        <p:txBody>
          <a:bodyPr wrap="square">
            <a:spAutoFit/>
          </a:bodyPr>
          <a:lstStyle/>
          <a:p>
            <a:pPr marL="285750" indent="-285750">
              <a:buFont typeface="Arial" panose="020B0604020202020204" pitchFamily="34" charset="0"/>
              <a:buChar char="•"/>
            </a:pPr>
            <a:r>
              <a:rPr lang="vi-VN" sz="2400">
                <a:solidFill>
                  <a:srgbClr val="FFFFFF"/>
                </a:solidFill>
                <a:latin typeface="Fira Sans Condensed" panose="020B0604020202020204" charset="0"/>
              </a:rPr>
              <a:t>Ý tưởng</a:t>
            </a:r>
            <a:r>
              <a:rPr lang="en-US" sz="2400">
                <a:solidFill>
                  <a:srgbClr val="FFFFFF"/>
                </a:solidFill>
                <a:latin typeface="Fira Sans Condensed" panose="020B0604020202020204" charset="0"/>
              </a:rPr>
              <a:t>:</a:t>
            </a:r>
            <a:r>
              <a:rPr lang="vi-VN" sz="2400">
                <a:solidFill>
                  <a:srgbClr val="FFFFFF"/>
                </a:solidFill>
                <a:latin typeface="Fira Sans Condensed" panose="020B0604020202020204" charset="0"/>
              </a:rPr>
              <a:t> tìm ra các gradient ( độ dốc) bằng cách xét sự thay đổi của ánh sáng trong 1 vùng điểm ảnh nhất định</a:t>
            </a:r>
            <a:endParaRPr lang="en-US" sz="2400">
              <a:solidFill>
                <a:srgbClr val="FFFFFF"/>
              </a:solidFill>
              <a:latin typeface="Fira Sans Condensed" panose="020B0604020202020204" charset="0"/>
            </a:endParaRPr>
          </a:p>
        </p:txBody>
      </p:sp>
      <p:sp>
        <p:nvSpPr>
          <p:cNvPr id="2" name="Hình chữ nhật 1">
            <a:extLst>
              <a:ext uri="{FF2B5EF4-FFF2-40B4-BE49-F238E27FC236}">
                <a16:creationId xmlns:a16="http://schemas.microsoft.com/office/drawing/2014/main" id="{8E484800-1765-4789-95EF-85ED5321B033}"/>
              </a:ext>
            </a:extLst>
          </p:cNvPr>
          <p:cNvSpPr/>
          <p:nvPr/>
        </p:nvSpPr>
        <p:spPr>
          <a:xfrm>
            <a:off x="221673" y="4106022"/>
            <a:ext cx="8679872" cy="830997"/>
          </a:xfrm>
          <a:prstGeom prst="rect">
            <a:avLst/>
          </a:prstGeom>
        </p:spPr>
        <p:txBody>
          <a:bodyPr wrap="square">
            <a:spAutoFit/>
          </a:bodyPr>
          <a:lstStyle/>
          <a:p>
            <a:pPr marL="285750" lvl="0" indent="-285750">
              <a:buFont typeface="Arial" panose="020B0604020202020204" pitchFamily="34" charset="0"/>
              <a:buChar char="•"/>
            </a:pPr>
            <a:r>
              <a:rPr lang="vi-VN" sz="2400">
                <a:latin typeface="Fira Sans Condensed" panose="020B0604020202020204" charset="0"/>
              </a:rPr>
              <a:t> </a:t>
            </a:r>
            <a:r>
              <a:rPr lang="vi-VN" sz="2400">
                <a:solidFill>
                  <a:srgbClr val="FFFFFF"/>
                </a:solidFill>
                <a:latin typeface="Fira Sans Condensed" panose="020B0604020202020204" charset="0"/>
              </a:rPr>
              <a:t>Những mũi tên này được gọi là </a:t>
            </a:r>
            <a:r>
              <a:rPr lang="vi-VN" sz="2400" b="1">
                <a:solidFill>
                  <a:srgbClr val="FFFFFF"/>
                </a:solidFill>
                <a:latin typeface="Fira Sans Condensed" panose="020B0604020202020204" charset="0"/>
              </a:rPr>
              <a:t>gradients</a:t>
            </a:r>
            <a:r>
              <a:rPr lang="vi-VN" sz="2400">
                <a:solidFill>
                  <a:srgbClr val="FFFFFF"/>
                </a:solidFill>
                <a:latin typeface="Fira Sans Condensed" panose="020B0604020202020204" charset="0"/>
              </a:rPr>
              <a:t> (độ dốc) và chúng chỉ hướng dòng ánh sáng từ sáng sang tối trên toàn bộ bức ảnh.</a:t>
            </a:r>
            <a:endParaRPr lang="en-US" sz="4000">
              <a:solidFill>
                <a:srgbClr val="FFFFFF"/>
              </a:solidFill>
              <a:latin typeface="Fira Sans Condensed" panose="020B0604020202020204" charset="0"/>
            </a:endParaRPr>
          </a:p>
        </p:txBody>
      </p:sp>
      <p:pic>
        <p:nvPicPr>
          <p:cNvPr id="5" name="Hình ảnh 4">
            <a:extLst>
              <a:ext uri="{FF2B5EF4-FFF2-40B4-BE49-F238E27FC236}">
                <a16:creationId xmlns:a16="http://schemas.microsoft.com/office/drawing/2014/main" id="{3284BC2B-847A-4AC8-B606-95DB875D9BB9}"/>
              </a:ext>
            </a:extLst>
          </p:cNvPr>
          <p:cNvPicPr>
            <a:picLocks noChangeAspect="1"/>
          </p:cNvPicPr>
          <p:nvPr/>
        </p:nvPicPr>
        <p:blipFill>
          <a:blip r:embed="rId4"/>
          <a:stretch>
            <a:fillRect/>
          </a:stretch>
        </p:blipFill>
        <p:spPr>
          <a:xfrm>
            <a:off x="789709" y="1419972"/>
            <a:ext cx="7564582" cy="2686050"/>
          </a:xfrm>
          <a:prstGeom prst="rect">
            <a:avLst/>
          </a:prstGeom>
        </p:spPr>
      </p:pic>
      <p:pic>
        <p:nvPicPr>
          <p:cNvPr id="8" name="Hình ảnh 7">
            <a:extLst>
              <a:ext uri="{FF2B5EF4-FFF2-40B4-BE49-F238E27FC236}">
                <a16:creationId xmlns:a16="http://schemas.microsoft.com/office/drawing/2014/main" id="{DD8A7AD0-A596-494B-AEC8-BEF90C72F2C3}"/>
              </a:ext>
            </a:extLst>
          </p:cNvPr>
          <p:cNvPicPr>
            <a:picLocks noChangeAspect="1"/>
          </p:cNvPicPr>
          <p:nvPr/>
        </p:nvPicPr>
        <p:blipFill>
          <a:blip r:embed="rId5"/>
          <a:stretch>
            <a:fillRect/>
          </a:stretch>
        </p:blipFill>
        <p:spPr>
          <a:xfrm>
            <a:off x="789709" y="1529342"/>
            <a:ext cx="7559381" cy="2403883"/>
          </a:xfrm>
          <a:prstGeom prst="rect">
            <a:avLst/>
          </a:prstGeom>
        </p:spPr>
      </p:pic>
      <p:sp>
        <p:nvSpPr>
          <p:cNvPr id="7" name="Hộp Văn bản 6">
            <a:extLst>
              <a:ext uri="{FF2B5EF4-FFF2-40B4-BE49-F238E27FC236}">
                <a16:creationId xmlns:a16="http://schemas.microsoft.com/office/drawing/2014/main" id="{08172D36-B854-4139-8BFB-BAD512AD8ECD}"/>
              </a:ext>
            </a:extLst>
          </p:cNvPr>
          <p:cNvSpPr txBox="1"/>
          <p:nvPr/>
        </p:nvSpPr>
        <p:spPr>
          <a:xfrm>
            <a:off x="8499763" y="4622136"/>
            <a:ext cx="348172" cy="307777"/>
          </a:xfrm>
          <a:prstGeom prst="rect">
            <a:avLst/>
          </a:prstGeom>
          <a:noFill/>
        </p:spPr>
        <p:txBody>
          <a:bodyPr wrap="none" rtlCol="0">
            <a:spAutoFit/>
          </a:bodyPr>
          <a:lstStyle/>
          <a:p>
            <a:r>
              <a:rPr lang="en-US">
                <a:solidFill>
                  <a:srgbClr val="FFFFFF"/>
                </a:solidFill>
                <a:latin typeface="Fira Sans Condensed" panose="020B0604020202020204" charset="0"/>
              </a:rPr>
              <a:t>10</a:t>
            </a:r>
          </a:p>
        </p:txBody>
      </p:sp>
    </p:spTree>
    <p:extLst>
      <p:ext uri="{BB962C8B-B14F-4D97-AF65-F5344CB8AC3E}">
        <p14:creationId xmlns:p14="http://schemas.microsoft.com/office/powerpoint/2010/main" val="363892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30" name="Hình chữ nhật 29">
            <a:extLst>
              <a:ext uri="{FF2B5EF4-FFF2-40B4-BE49-F238E27FC236}">
                <a16:creationId xmlns:a16="http://schemas.microsoft.com/office/drawing/2014/main" id="{93A252C3-9ACD-4B25-AFD9-840132468958}"/>
              </a:ext>
            </a:extLst>
          </p:cNvPr>
          <p:cNvSpPr/>
          <p:nvPr/>
        </p:nvSpPr>
        <p:spPr>
          <a:xfrm>
            <a:off x="2177107" y="98759"/>
            <a:ext cx="5214889" cy="523220"/>
          </a:xfrm>
          <a:prstGeom prst="rect">
            <a:avLst/>
          </a:prstGeom>
        </p:spPr>
        <p:txBody>
          <a:bodyPr wrap="none">
            <a:spAutoFit/>
          </a:bodyPr>
          <a:lstStyle/>
          <a:p>
            <a:pPr lvl="0">
              <a:buClr>
                <a:srgbClr val="F3F3F3"/>
              </a:buClr>
              <a:buSzPts val="2100"/>
            </a:pPr>
            <a:r>
              <a:rPr lang="en-US" sz="2800" b="1">
                <a:solidFill>
                  <a:srgbClr val="F3F3F3"/>
                </a:solidFill>
                <a:latin typeface="Fira Sans Condensed" panose="020B0604020202020204" charset="0"/>
                <a:sym typeface="Fira Sans Condensed Light"/>
              </a:rPr>
              <a:t>Histograms of Oriented Gradients</a:t>
            </a:r>
          </a:p>
        </p:txBody>
      </p:sp>
      <p:sp>
        <p:nvSpPr>
          <p:cNvPr id="32" name="Hình chữ nhật 31">
            <a:extLst>
              <a:ext uri="{FF2B5EF4-FFF2-40B4-BE49-F238E27FC236}">
                <a16:creationId xmlns:a16="http://schemas.microsoft.com/office/drawing/2014/main" id="{029ECEE8-8A54-4483-8033-BA399437C92F}"/>
              </a:ext>
            </a:extLst>
          </p:cNvPr>
          <p:cNvSpPr/>
          <p:nvPr/>
        </p:nvSpPr>
        <p:spPr>
          <a:xfrm>
            <a:off x="249382" y="799609"/>
            <a:ext cx="8894618" cy="830997"/>
          </a:xfrm>
          <a:prstGeom prst="rect">
            <a:avLst/>
          </a:prstGeom>
        </p:spPr>
        <p:txBody>
          <a:bodyPr wrap="square">
            <a:spAutoFit/>
          </a:bodyPr>
          <a:lstStyle/>
          <a:p>
            <a:pPr marL="285750" indent="-285750">
              <a:buFont typeface="Arial" panose="020B0604020202020204" pitchFamily="34" charset="0"/>
              <a:buChar char="•"/>
            </a:pPr>
            <a:r>
              <a:rPr lang="en-US" sz="2400">
                <a:solidFill>
                  <a:srgbClr val="FFFFFF"/>
                </a:solidFill>
                <a:latin typeface="Fira Sans Condensed" panose="020B0604020202020204" charset="0"/>
              </a:rPr>
              <a:t>L</a:t>
            </a:r>
            <a:r>
              <a:rPr lang="vi-VN" sz="2400">
                <a:solidFill>
                  <a:srgbClr val="FFFFFF"/>
                </a:solidFill>
                <a:latin typeface="Fira Sans Condensed" panose="020B0604020202020204" charset="0"/>
              </a:rPr>
              <a:t>ặp lại quá trình ở tất cả điểm ảnh của ảnh ta có được hình dạng của đối tượng được biểu diễn thông qua các gradient.</a:t>
            </a:r>
          </a:p>
        </p:txBody>
      </p:sp>
      <p:pic>
        <p:nvPicPr>
          <p:cNvPr id="5" name="Hình ảnh 4" descr="Ảnh có chứa người, người đàn ông, trong nhà, tìm kiếm&#10;&#10;Mô tả được tạo tự động">
            <a:extLst>
              <a:ext uri="{FF2B5EF4-FFF2-40B4-BE49-F238E27FC236}">
                <a16:creationId xmlns:a16="http://schemas.microsoft.com/office/drawing/2014/main" id="{C815E833-079D-4962-964F-73F4B9D8F4B2}"/>
              </a:ext>
            </a:extLst>
          </p:cNvPr>
          <p:cNvPicPr>
            <a:picLocks noChangeAspect="1"/>
          </p:cNvPicPr>
          <p:nvPr/>
        </p:nvPicPr>
        <p:blipFill>
          <a:blip r:embed="rId4"/>
          <a:stretch>
            <a:fillRect/>
          </a:stretch>
        </p:blipFill>
        <p:spPr>
          <a:xfrm>
            <a:off x="762000" y="1866466"/>
            <a:ext cx="7620000" cy="2809875"/>
          </a:xfrm>
          <a:prstGeom prst="rect">
            <a:avLst/>
          </a:prstGeom>
        </p:spPr>
      </p:pic>
      <p:sp>
        <p:nvSpPr>
          <p:cNvPr id="6" name="Hộp Văn bản 5">
            <a:extLst>
              <a:ext uri="{FF2B5EF4-FFF2-40B4-BE49-F238E27FC236}">
                <a16:creationId xmlns:a16="http://schemas.microsoft.com/office/drawing/2014/main" id="{9B9E59C5-C441-4DFD-8330-02C99E334796}"/>
              </a:ext>
            </a:extLst>
          </p:cNvPr>
          <p:cNvSpPr txBox="1"/>
          <p:nvPr/>
        </p:nvSpPr>
        <p:spPr>
          <a:xfrm>
            <a:off x="8499763" y="4622136"/>
            <a:ext cx="325730" cy="307777"/>
          </a:xfrm>
          <a:prstGeom prst="rect">
            <a:avLst/>
          </a:prstGeom>
          <a:noFill/>
        </p:spPr>
        <p:txBody>
          <a:bodyPr wrap="none" rtlCol="0">
            <a:spAutoFit/>
          </a:bodyPr>
          <a:lstStyle/>
          <a:p>
            <a:r>
              <a:rPr lang="en-US">
                <a:solidFill>
                  <a:srgbClr val="FFFFFF"/>
                </a:solidFill>
                <a:latin typeface="Fira Sans Condensed" panose="020B0604020202020204" charset="0"/>
              </a:rPr>
              <a:t>11</a:t>
            </a:r>
          </a:p>
        </p:txBody>
      </p:sp>
    </p:spTree>
    <p:extLst>
      <p:ext uri="{BB962C8B-B14F-4D97-AF65-F5344CB8AC3E}">
        <p14:creationId xmlns:p14="http://schemas.microsoft.com/office/powerpoint/2010/main" val="237113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30" name="Hình chữ nhật 29">
            <a:extLst>
              <a:ext uri="{FF2B5EF4-FFF2-40B4-BE49-F238E27FC236}">
                <a16:creationId xmlns:a16="http://schemas.microsoft.com/office/drawing/2014/main" id="{93A252C3-9ACD-4B25-AFD9-840132468958}"/>
              </a:ext>
            </a:extLst>
          </p:cNvPr>
          <p:cNvSpPr/>
          <p:nvPr/>
        </p:nvSpPr>
        <p:spPr>
          <a:xfrm>
            <a:off x="2177107" y="98759"/>
            <a:ext cx="4669868" cy="523220"/>
          </a:xfrm>
          <a:prstGeom prst="rect">
            <a:avLst/>
          </a:prstGeom>
        </p:spPr>
        <p:txBody>
          <a:bodyPr wrap="none">
            <a:spAutoFit/>
          </a:bodyPr>
          <a:lstStyle/>
          <a:p>
            <a:pPr lvl="0">
              <a:buClr>
                <a:srgbClr val="F3F3F3"/>
              </a:buClr>
              <a:buSzPts val="2100"/>
            </a:pPr>
            <a:r>
              <a:rPr lang="en-US" sz="2800" b="1">
                <a:solidFill>
                  <a:srgbClr val="F3F3F3"/>
                </a:solidFill>
                <a:latin typeface="Fira Sans Condensed" panose="020B0604020202020204" charset="0"/>
                <a:sym typeface="Fira Sans Condensed Light"/>
              </a:rPr>
              <a:t>Support Vector Machine (VSM)</a:t>
            </a:r>
          </a:p>
        </p:txBody>
      </p:sp>
      <p:sp>
        <p:nvSpPr>
          <p:cNvPr id="32" name="Hình chữ nhật 31">
            <a:extLst>
              <a:ext uri="{FF2B5EF4-FFF2-40B4-BE49-F238E27FC236}">
                <a16:creationId xmlns:a16="http://schemas.microsoft.com/office/drawing/2014/main" id="{029ECEE8-8A54-4483-8033-BA399437C92F}"/>
              </a:ext>
            </a:extLst>
          </p:cNvPr>
          <p:cNvSpPr/>
          <p:nvPr/>
        </p:nvSpPr>
        <p:spPr>
          <a:xfrm>
            <a:off x="249382" y="799609"/>
            <a:ext cx="8839200" cy="1200329"/>
          </a:xfrm>
          <a:prstGeom prst="rect">
            <a:avLst/>
          </a:prstGeom>
        </p:spPr>
        <p:txBody>
          <a:bodyPr wrap="square">
            <a:spAutoFit/>
          </a:bodyPr>
          <a:lstStyle/>
          <a:p>
            <a:pPr marL="285750" indent="-285750">
              <a:buFont typeface="Arial" panose="020B0604020202020204" pitchFamily="34" charset="0"/>
              <a:buChar char="•"/>
            </a:pPr>
            <a:r>
              <a:rPr lang="en-US" sz="2400">
                <a:solidFill>
                  <a:srgbClr val="FFFFFF"/>
                </a:solidFill>
                <a:latin typeface="Fira Sans Condensed" panose="020B0604020202020204" charset="0"/>
              </a:rPr>
              <a:t>Support Vector Machine (SVM) là một thuật toán thuộc nhóm Supervised Learning (Học có giám sát) dùng để phân chia dữ liệu (Classification) thành các nhóm riêng biệt.</a:t>
            </a:r>
            <a:endParaRPr lang="vi-VN" sz="2400">
              <a:solidFill>
                <a:srgbClr val="FFFFFF"/>
              </a:solidFill>
              <a:latin typeface="Fira Sans Condensed" panose="020B0604020202020204" charset="0"/>
            </a:endParaRPr>
          </a:p>
        </p:txBody>
      </p:sp>
      <p:sp>
        <p:nvSpPr>
          <p:cNvPr id="6" name="Hộp Văn bản 5">
            <a:extLst>
              <a:ext uri="{FF2B5EF4-FFF2-40B4-BE49-F238E27FC236}">
                <a16:creationId xmlns:a16="http://schemas.microsoft.com/office/drawing/2014/main" id="{9B9E59C5-C441-4DFD-8330-02C99E334796}"/>
              </a:ext>
            </a:extLst>
          </p:cNvPr>
          <p:cNvSpPr txBox="1"/>
          <p:nvPr/>
        </p:nvSpPr>
        <p:spPr>
          <a:xfrm>
            <a:off x="8499763" y="4622136"/>
            <a:ext cx="333746" cy="307777"/>
          </a:xfrm>
          <a:prstGeom prst="rect">
            <a:avLst/>
          </a:prstGeom>
          <a:noFill/>
        </p:spPr>
        <p:txBody>
          <a:bodyPr wrap="none" rtlCol="0">
            <a:spAutoFit/>
          </a:bodyPr>
          <a:lstStyle/>
          <a:p>
            <a:r>
              <a:rPr lang="en-US">
                <a:solidFill>
                  <a:srgbClr val="FFFFFF"/>
                </a:solidFill>
                <a:latin typeface="Fira Sans Condensed" panose="020B0604020202020204" charset="0"/>
              </a:rPr>
              <a:t>12</a:t>
            </a:r>
          </a:p>
        </p:txBody>
      </p:sp>
      <p:pic>
        <p:nvPicPr>
          <p:cNvPr id="2" name="Hình ảnh 1">
            <a:extLst>
              <a:ext uri="{FF2B5EF4-FFF2-40B4-BE49-F238E27FC236}">
                <a16:creationId xmlns:a16="http://schemas.microsoft.com/office/drawing/2014/main" id="{59E0C5A8-6B8E-489A-AF24-4AA288724558}"/>
              </a:ext>
            </a:extLst>
          </p:cNvPr>
          <p:cNvPicPr>
            <a:picLocks noChangeAspect="1"/>
          </p:cNvPicPr>
          <p:nvPr/>
        </p:nvPicPr>
        <p:blipFill>
          <a:blip r:embed="rId4"/>
          <a:stretch>
            <a:fillRect/>
          </a:stretch>
        </p:blipFill>
        <p:spPr>
          <a:xfrm>
            <a:off x="2877364" y="1999938"/>
            <a:ext cx="3451616" cy="1929817"/>
          </a:xfrm>
          <a:prstGeom prst="rect">
            <a:avLst/>
          </a:prstGeom>
        </p:spPr>
      </p:pic>
      <p:sp>
        <p:nvSpPr>
          <p:cNvPr id="3" name="Hình chữ nhật 2">
            <a:extLst>
              <a:ext uri="{FF2B5EF4-FFF2-40B4-BE49-F238E27FC236}">
                <a16:creationId xmlns:a16="http://schemas.microsoft.com/office/drawing/2014/main" id="{6B8B8D44-7FDD-484C-B7F4-F4521B41AC14}"/>
              </a:ext>
            </a:extLst>
          </p:cNvPr>
          <p:cNvSpPr/>
          <p:nvPr/>
        </p:nvSpPr>
        <p:spPr>
          <a:xfrm>
            <a:off x="249382" y="4098916"/>
            <a:ext cx="8707581" cy="830997"/>
          </a:xfrm>
          <a:prstGeom prst="rect">
            <a:avLst/>
          </a:prstGeom>
        </p:spPr>
        <p:txBody>
          <a:bodyPr wrap="square">
            <a:spAutoFit/>
          </a:bodyPr>
          <a:lstStyle/>
          <a:p>
            <a:pPr marL="342900" indent="-342900">
              <a:buFont typeface="Arial" panose="020B0604020202020204" pitchFamily="34" charset="0"/>
              <a:buChar char="•"/>
            </a:pPr>
            <a:r>
              <a:rPr lang="vi-VN" sz="2400">
                <a:solidFill>
                  <a:srgbClr val="FFFFFF"/>
                </a:solidFill>
                <a:latin typeface="Fira Sans Condensed" panose="020B0604020202020204" charset="0"/>
              </a:rPr>
              <a:t>Ý tưởng </a:t>
            </a:r>
            <a:r>
              <a:rPr lang="en-US" sz="2400">
                <a:solidFill>
                  <a:srgbClr val="FFFFFF"/>
                </a:solidFill>
                <a:latin typeface="Fira Sans Condensed" panose="020B0604020202020204" charset="0"/>
              </a:rPr>
              <a:t>: </a:t>
            </a:r>
            <a:r>
              <a:rPr lang="vi-VN" sz="2400">
                <a:solidFill>
                  <a:srgbClr val="FFFFFF"/>
                </a:solidFill>
                <a:latin typeface="Fira Sans Condensed" panose="020B0604020202020204" charset="0"/>
              </a:rPr>
              <a:t>ánh xạ dữ liệu từ không gian 2 chiều sang không gian nhiều chiều hơn để phân chia các nhóm dữ liệu phức tạp</a:t>
            </a:r>
            <a:endParaRPr lang="en-US" sz="2400">
              <a:solidFill>
                <a:srgbClr val="FFFFFF"/>
              </a:solidFill>
              <a:latin typeface="Fira Sans Condensed" panose="020B0604020202020204" charset="0"/>
            </a:endParaRPr>
          </a:p>
        </p:txBody>
      </p:sp>
    </p:spTree>
    <p:extLst>
      <p:ext uri="{BB962C8B-B14F-4D97-AF65-F5344CB8AC3E}">
        <p14:creationId xmlns:p14="http://schemas.microsoft.com/office/powerpoint/2010/main" val="1342401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lvl="0">
              <a:buSzPts val="2100"/>
            </a:pPr>
            <a:r>
              <a:rPr lang="en-US" sz="3200">
                <a:latin typeface="Fira Sans Condensed" panose="020B0604020202020204" charset="0"/>
                <a:sym typeface="Fira Sans Condensed Light"/>
              </a:rPr>
              <a:t>Support Vector Machine (VSM)</a:t>
            </a:r>
          </a:p>
        </p:txBody>
      </p:sp>
      <p:sp>
        <p:nvSpPr>
          <p:cNvPr id="2" name="Hình chữ nhật 1">
            <a:extLst>
              <a:ext uri="{FF2B5EF4-FFF2-40B4-BE49-F238E27FC236}">
                <a16:creationId xmlns:a16="http://schemas.microsoft.com/office/drawing/2014/main" id="{5E032E1E-592E-4161-8C52-5E9996E36E2E}"/>
              </a:ext>
            </a:extLst>
          </p:cNvPr>
          <p:cNvSpPr/>
          <p:nvPr/>
        </p:nvSpPr>
        <p:spPr>
          <a:xfrm>
            <a:off x="359765" y="636053"/>
            <a:ext cx="8784235" cy="400110"/>
          </a:xfrm>
          <a:prstGeom prst="rect">
            <a:avLst/>
          </a:prstGeom>
        </p:spPr>
        <p:txBody>
          <a:bodyPr wrap="square">
            <a:spAutoFit/>
          </a:bodyPr>
          <a:lstStyle/>
          <a:p>
            <a:r>
              <a:rPr lang="vi-VN" sz="2000">
                <a:solidFill>
                  <a:srgbClr val="FFFFFF"/>
                </a:solidFill>
                <a:latin typeface="Fira Sans Condensed" panose="020B0604020202020204" charset="0"/>
              </a:rPr>
              <a:t>Trong bài toán nhận diện đối tượng sử dụng HOG:</a:t>
            </a:r>
            <a:endParaRPr lang="en-US" sz="2000">
              <a:solidFill>
                <a:srgbClr val="FFFFFF"/>
              </a:solidFill>
              <a:latin typeface="Fira Sans Condensed" panose="020B0604020202020204" charset="0"/>
            </a:endParaRPr>
          </a:p>
        </p:txBody>
      </p:sp>
      <p:pic>
        <p:nvPicPr>
          <p:cNvPr id="9" name="Hình ảnh 8">
            <a:extLst>
              <a:ext uri="{FF2B5EF4-FFF2-40B4-BE49-F238E27FC236}">
                <a16:creationId xmlns:a16="http://schemas.microsoft.com/office/drawing/2014/main" id="{06AC3830-B492-42D2-A2A7-F25F89DC99B6}"/>
              </a:ext>
            </a:extLst>
          </p:cNvPr>
          <p:cNvPicPr>
            <a:picLocks noChangeAspect="1"/>
          </p:cNvPicPr>
          <p:nvPr/>
        </p:nvPicPr>
        <p:blipFill>
          <a:blip r:embed="rId4"/>
          <a:stretch>
            <a:fillRect/>
          </a:stretch>
        </p:blipFill>
        <p:spPr>
          <a:xfrm>
            <a:off x="810055" y="1146250"/>
            <a:ext cx="2528891" cy="1264446"/>
          </a:xfrm>
          <a:prstGeom prst="rect">
            <a:avLst/>
          </a:prstGeom>
        </p:spPr>
      </p:pic>
      <p:sp>
        <p:nvSpPr>
          <p:cNvPr id="10" name="Hộp Văn bản 9">
            <a:extLst>
              <a:ext uri="{FF2B5EF4-FFF2-40B4-BE49-F238E27FC236}">
                <a16:creationId xmlns:a16="http://schemas.microsoft.com/office/drawing/2014/main" id="{3BA290A3-C1E6-4320-872D-D592FB8BD790}"/>
              </a:ext>
            </a:extLst>
          </p:cNvPr>
          <p:cNvSpPr txBox="1"/>
          <p:nvPr/>
        </p:nvSpPr>
        <p:spPr>
          <a:xfrm>
            <a:off x="1060440" y="2515588"/>
            <a:ext cx="2016899" cy="369332"/>
          </a:xfrm>
          <a:prstGeom prst="rect">
            <a:avLst/>
          </a:prstGeom>
          <a:noFill/>
        </p:spPr>
        <p:txBody>
          <a:bodyPr wrap="none" rtlCol="0">
            <a:spAutoFit/>
          </a:bodyPr>
          <a:lstStyle/>
          <a:p>
            <a:r>
              <a:rPr lang="en-US" sz="1800">
                <a:solidFill>
                  <a:srgbClr val="FFFFFF"/>
                </a:solidFill>
                <a:latin typeface="Fira Sans Condensed" panose="020B0604020202020204" charset="0"/>
              </a:rPr>
              <a:t>P mẫu là mặt người</a:t>
            </a:r>
          </a:p>
        </p:txBody>
      </p:sp>
      <p:pic>
        <p:nvPicPr>
          <p:cNvPr id="11" name="Hình ảnh 10">
            <a:extLst>
              <a:ext uri="{FF2B5EF4-FFF2-40B4-BE49-F238E27FC236}">
                <a16:creationId xmlns:a16="http://schemas.microsoft.com/office/drawing/2014/main" id="{99078D42-4F95-4EFE-821E-C460C39DBF4A}"/>
              </a:ext>
            </a:extLst>
          </p:cNvPr>
          <p:cNvPicPr>
            <a:picLocks noChangeAspect="1"/>
          </p:cNvPicPr>
          <p:nvPr/>
        </p:nvPicPr>
        <p:blipFill>
          <a:blip r:embed="rId5"/>
          <a:stretch>
            <a:fillRect/>
          </a:stretch>
        </p:blipFill>
        <p:spPr>
          <a:xfrm>
            <a:off x="5467669" y="1146250"/>
            <a:ext cx="2866276" cy="1264446"/>
          </a:xfrm>
          <a:prstGeom prst="rect">
            <a:avLst/>
          </a:prstGeom>
        </p:spPr>
      </p:pic>
      <p:sp>
        <p:nvSpPr>
          <p:cNvPr id="12" name="Hình chữ nhật 11">
            <a:extLst>
              <a:ext uri="{FF2B5EF4-FFF2-40B4-BE49-F238E27FC236}">
                <a16:creationId xmlns:a16="http://schemas.microsoft.com/office/drawing/2014/main" id="{79DF95B4-C9D5-4439-ABC2-0C5F01305BC9}"/>
              </a:ext>
            </a:extLst>
          </p:cNvPr>
          <p:cNvSpPr/>
          <p:nvPr/>
        </p:nvSpPr>
        <p:spPr>
          <a:xfrm>
            <a:off x="5578169" y="2520783"/>
            <a:ext cx="2672526" cy="369332"/>
          </a:xfrm>
          <a:prstGeom prst="rect">
            <a:avLst/>
          </a:prstGeom>
        </p:spPr>
        <p:txBody>
          <a:bodyPr wrap="none">
            <a:spAutoFit/>
          </a:bodyPr>
          <a:lstStyle/>
          <a:p>
            <a:pPr lvl="0"/>
            <a:r>
              <a:rPr lang="en-US" sz="1800">
                <a:solidFill>
                  <a:srgbClr val="FFFFFF"/>
                </a:solidFill>
                <a:latin typeface="Fira Sans Condensed" panose="020B0604020202020204" charset="0"/>
              </a:rPr>
              <a:t>N mẫu không là mặt người</a:t>
            </a:r>
          </a:p>
        </p:txBody>
      </p:sp>
      <p:pic>
        <p:nvPicPr>
          <p:cNvPr id="20" name="Hình ảnh 19">
            <a:extLst>
              <a:ext uri="{FF2B5EF4-FFF2-40B4-BE49-F238E27FC236}">
                <a16:creationId xmlns:a16="http://schemas.microsoft.com/office/drawing/2014/main" id="{50416796-ABFC-4CD4-9543-F795CD924D39}"/>
              </a:ext>
            </a:extLst>
          </p:cNvPr>
          <p:cNvPicPr>
            <a:picLocks noChangeAspect="1"/>
          </p:cNvPicPr>
          <p:nvPr/>
        </p:nvPicPr>
        <p:blipFill>
          <a:blip r:embed="rId6"/>
          <a:stretch>
            <a:fillRect/>
          </a:stretch>
        </p:blipFill>
        <p:spPr>
          <a:xfrm>
            <a:off x="3077339" y="2889925"/>
            <a:ext cx="664522" cy="634039"/>
          </a:xfrm>
          <a:prstGeom prst="rect">
            <a:avLst/>
          </a:prstGeom>
        </p:spPr>
      </p:pic>
      <p:pic>
        <p:nvPicPr>
          <p:cNvPr id="21" name="Hình ảnh 20">
            <a:extLst>
              <a:ext uri="{FF2B5EF4-FFF2-40B4-BE49-F238E27FC236}">
                <a16:creationId xmlns:a16="http://schemas.microsoft.com/office/drawing/2014/main" id="{608D3B8F-796B-4A2C-A985-F5330453B4EC}"/>
              </a:ext>
            </a:extLst>
          </p:cNvPr>
          <p:cNvPicPr>
            <a:picLocks noChangeAspect="1"/>
          </p:cNvPicPr>
          <p:nvPr/>
        </p:nvPicPr>
        <p:blipFill>
          <a:blip r:embed="rId6"/>
          <a:stretch>
            <a:fillRect/>
          </a:stretch>
        </p:blipFill>
        <p:spPr>
          <a:xfrm rot="5400000">
            <a:off x="5103676" y="2874684"/>
            <a:ext cx="664522" cy="634039"/>
          </a:xfrm>
          <a:prstGeom prst="rect">
            <a:avLst/>
          </a:prstGeom>
        </p:spPr>
      </p:pic>
      <p:sp>
        <p:nvSpPr>
          <p:cNvPr id="22" name="Hình Bầu dục 21">
            <a:extLst>
              <a:ext uri="{FF2B5EF4-FFF2-40B4-BE49-F238E27FC236}">
                <a16:creationId xmlns:a16="http://schemas.microsoft.com/office/drawing/2014/main" id="{24AB0A37-7B07-4047-BF95-E33D3BCB8E9C}"/>
              </a:ext>
            </a:extLst>
          </p:cNvPr>
          <p:cNvSpPr/>
          <p:nvPr/>
        </p:nvSpPr>
        <p:spPr>
          <a:xfrm>
            <a:off x="3077339" y="3498486"/>
            <a:ext cx="2727150" cy="997528"/>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ira Sans Condensed" panose="020B0604020202020204" charset="0"/>
              </a:rPr>
              <a:t>Trích xuất các vector HOG từ các mẫu</a:t>
            </a:r>
          </a:p>
        </p:txBody>
      </p:sp>
      <p:sp>
        <p:nvSpPr>
          <p:cNvPr id="24" name="Nửa Khung 23">
            <a:extLst>
              <a:ext uri="{FF2B5EF4-FFF2-40B4-BE49-F238E27FC236}">
                <a16:creationId xmlns:a16="http://schemas.microsoft.com/office/drawing/2014/main" id="{8C1331FA-B339-4D68-815A-74CDBC51806C}"/>
              </a:ext>
            </a:extLst>
          </p:cNvPr>
          <p:cNvSpPr/>
          <p:nvPr/>
        </p:nvSpPr>
        <p:spPr>
          <a:xfrm rot="18768936">
            <a:off x="4155423" y="1427339"/>
            <a:ext cx="803563" cy="786989"/>
          </a:xfrm>
          <a:prstGeom prst="halfFram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Hình ảnh 30">
            <a:extLst>
              <a:ext uri="{FF2B5EF4-FFF2-40B4-BE49-F238E27FC236}">
                <a16:creationId xmlns:a16="http://schemas.microsoft.com/office/drawing/2014/main" id="{6CE4489B-C497-488F-9753-31F022B1710E}"/>
              </a:ext>
            </a:extLst>
          </p:cNvPr>
          <p:cNvPicPr>
            <a:picLocks noChangeAspect="1"/>
          </p:cNvPicPr>
          <p:nvPr/>
        </p:nvPicPr>
        <p:blipFill>
          <a:blip r:embed="rId7"/>
          <a:stretch>
            <a:fillRect/>
          </a:stretch>
        </p:blipFill>
        <p:spPr>
          <a:xfrm>
            <a:off x="277035" y="1258673"/>
            <a:ext cx="7675529" cy="3749365"/>
          </a:xfrm>
          <a:prstGeom prst="rect">
            <a:avLst/>
          </a:prstGeom>
        </p:spPr>
      </p:pic>
      <p:sp>
        <p:nvSpPr>
          <p:cNvPr id="33" name="Hộp Văn bản 32">
            <a:extLst>
              <a:ext uri="{FF2B5EF4-FFF2-40B4-BE49-F238E27FC236}">
                <a16:creationId xmlns:a16="http://schemas.microsoft.com/office/drawing/2014/main" id="{C1570958-D8DE-4802-83FC-17CA117F6167}"/>
              </a:ext>
            </a:extLst>
          </p:cNvPr>
          <p:cNvSpPr txBox="1"/>
          <p:nvPr/>
        </p:nvSpPr>
        <p:spPr>
          <a:xfrm>
            <a:off x="8499763" y="4622136"/>
            <a:ext cx="336952" cy="307777"/>
          </a:xfrm>
          <a:prstGeom prst="rect">
            <a:avLst/>
          </a:prstGeom>
          <a:noFill/>
        </p:spPr>
        <p:txBody>
          <a:bodyPr wrap="none" rtlCol="0">
            <a:spAutoFit/>
          </a:bodyPr>
          <a:lstStyle/>
          <a:p>
            <a:r>
              <a:rPr lang="en-US">
                <a:solidFill>
                  <a:srgbClr val="FFFFFF"/>
                </a:solidFill>
                <a:latin typeface="Fira Sans Condensed" panose="020B0604020202020204" charset="0"/>
              </a:rPr>
              <a:t>13</a:t>
            </a:r>
          </a:p>
        </p:txBody>
      </p:sp>
    </p:spTree>
    <p:extLst>
      <p:ext uri="{BB962C8B-B14F-4D97-AF65-F5344CB8AC3E}">
        <p14:creationId xmlns:p14="http://schemas.microsoft.com/office/powerpoint/2010/main" val="187966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2"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lvl="0">
              <a:buSzPts val="2100"/>
            </a:pPr>
            <a:r>
              <a:rPr lang="en-US" sz="3200">
                <a:latin typeface="Fira Sans Condensed" panose="020B0604020202020204" charset="0"/>
                <a:sym typeface="Fira Sans Condensed Light"/>
              </a:rPr>
              <a:t>Support Vector Machine (VSM)</a:t>
            </a:r>
          </a:p>
        </p:txBody>
      </p:sp>
      <p:sp>
        <p:nvSpPr>
          <p:cNvPr id="2" name="Hình chữ nhật 1">
            <a:extLst>
              <a:ext uri="{FF2B5EF4-FFF2-40B4-BE49-F238E27FC236}">
                <a16:creationId xmlns:a16="http://schemas.microsoft.com/office/drawing/2014/main" id="{5E032E1E-592E-4161-8C52-5E9996E36E2E}"/>
              </a:ext>
            </a:extLst>
          </p:cNvPr>
          <p:cNvSpPr/>
          <p:nvPr/>
        </p:nvSpPr>
        <p:spPr>
          <a:xfrm>
            <a:off x="359765" y="636053"/>
            <a:ext cx="8784235" cy="400110"/>
          </a:xfrm>
          <a:prstGeom prst="rect">
            <a:avLst/>
          </a:prstGeom>
        </p:spPr>
        <p:txBody>
          <a:bodyPr wrap="square">
            <a:spAutoFit/>
          </a:bodyPr>
          <a:lstStyle/>
          <a:p>
            <a:r>
              <a:rPr lang="vi-VN" sz="2000">
                <a:solidFill>
                  <a:srgbClr val="FFFFFF"/>
                </a:solidFill>
                <a:latin typeface="Fira Sans Condensed" panose="020B0604020202020204" charset="0"/>
              </a:rPr>
              <a:t>Trong bài toán nhận diện đối tượng sử dụng HOG:</a:t>
            </a:r>
            <a:endParaRPr lang="en-US" sz="2000">
              <a:solidFill>
                <a:srgbClr val="FFFFFF"/>
              </a:solidFill>
              <a:latin typeface="Fira Sans Condensed" panose="020B0604020202020204" charset="0"/>
            </a:endParaRPr>
          </a:p>
        </p:txBody>
      </p:sp>
      <p:pic>
        <p:nvPicPr>
          <p:cNvPr id="3" name="Hình ảnh 2">
            <a:extLst>
              <a:ext uri="{FF2B5EF4-FFF2-40B4-BE49-F238E27FC236}">
                <a16:creationId xmlns:a16="http://schemas.microsoft.com/office/drawing/2014/main" id="{31338469-9FC5-46F8-9F87-9363CFC493A2}"/>
              </a:ext>
            </a:extLst>
          </p:cNvPr>
          <p:cNvPicPr>
            <a:picLocks noChangeAspect="1"/>
          </p:cNvPicPr>
          <p:nvPr/>
        </p:nvPicPr>
        <p:blipFill>
          <a:blip r:embed="rId4"/>
          <a:stretch>
            <a:fillRect/>
          </a:stretch>
        </p:blipFill>
        <p:spPr>
          <a:xfrm>
            <a:off x="587338" y="1178782"/>
            <a:ext cx="2404084" cy="2648727"/>
          </a:xfrm>
          <a:prstGeom prst="rect">
            <a:avLst/>
          </a:prstGeom>
        </p:spPr>
      </p:pic>
      <p:sp>
        <p:nvSpPr>
          <p:cNvPr id="4" name="Hộp Văn bản 3">
            <a:extLst>
              <a:ext uri="{FF2B5EF4-FFF2-40B4-BE49-F238E27FC236}">
                <a16:creationId xmlns:a16="http://schemas.microsoft.com/office/drawing/2014/main" id="{2735613E-1ED6-4552-8C65-73E731ED1CB1}"/>
              </a:ext>
            </a:extLst>
          </p:cNvPr>
          <p:cNvSpPr txBox="1"/>
          <p:nvPr/>
        </p:nvSpPr>
        <p:spPr>
          <a:xfrm>
            <a:off x="720000" y="4027565"/>
            <a:ext cx="2130711" cy="400110"/>
          </a:xfrm>
          <a:prstGeom prst="rect">
            <a:avLst/>
          </a:prstGeom>
          <a:noFill/>
        </p:spPr>
        <p:txBody>
          <a:bodyPr wrap="none" rtlCol="0">
            <a:spAutoFit/>
          </a:bodyPr>
          <a:lstStyle/>
          <a:p>
            <a:r>
              <a:rPr lang="en-US" sz="2000">
                <a:solidFill>
                  <a:schemeClr val="tx2"/>
                </a:solidFill>
                <a:latin typeface="Fira Sans Condensed" panose="020B0604020202020204" charset="0"/>
              </a:rPr>
              <a:t>Ảnh cần nhận diện</a:t>
            </a:r>
          </a:p>
        </p:txBody>
      </p:sp>
      <p:pic>
        <p:nvPicPr>
          <p:cNvPr id="8" name="Hình ảnh 7">
            <a:extLst>
              <a:ext uri="{FF2B5EF4-FFF2-40B4-BE49-F238E27FC236}">
                <a16:creationId xmlns:a16="http://schemas.microsoft.com/office/drawing/2014/main" id="{C869D18A-731F-41FA-B940-E575DE28CCC3}"/>
              </a:ext>
            </a:extLst>
          </p:cNvPr>
          <p:cNvPicPr>
            <a:picLocks noChangeAspect="1"/>
          </p:cNvPicPr>
          <p:nvPr/>
        </p:nvPicPr>
        <p:blipFill>
          <a:blip r:embed="rId5"/>
          <a:stretch>
            <a:fillRect/>
          </a:stretch>
        </p:blipFill>
        <p:spPr>
          <a:xfrm>
            <a:off x="4260214" y="836108"/>
            <a:ext cx="4296448" cy="2991402"/>
          </a:xfrm>
          <a:prstGeom prst="rect">
            <a:avLst/>
          </a:prstGeom>
        </p:spPr>
      </p:pic>
      <p:sp>
        <p:nvSpPr>
          <p:cNvPr id="13" name="Hình chữ nhật 12">
            <a:extLst>
              <a:ext uri="{FF2B5EF4-FFF2-40B4-BE49-F238E27FC236}">
                <a16:creationId xmlns:a16="http://schemas.microsoft.com/office/drawing/2014/main" id="{54B9CA00-EA1D-462F-872B-3AD012A721DF}"/>
              </a:ext>
            </a:extLst>
          </p:cNvPr>
          <p:cNvSpPr/>
          <p:nvPr/>
        </p:nvSpPr>
        <p:spPr>
          <a:xfrm>
            <a:off x="4783634" y="4027565"/>
            <a:ext cx="3249608" cy="400110"/>
          </a:xfrm>
          <a:prstGeom prst="rect">
            <a:avLst/>
          </a:prstGeom>
        </p:spPr>
        <p:txBody>
          <a:bodyPr wrap="none">
            <a:spAutoFit/>
          </a:bodyPr>
          <a:lstStyle/>
          <a:p>
            <a:pPr lvl="0"/>
            <a:r>
              <a:rPr lang="en-US" sz="2000">
                <a:solidFill>
                  <a:srgbClr val="F3F3F3"/>
                </a:solidFill>
                <a:latin typeface="Fira Sans Condensed" panose="020B0604020202020204" charset="0"/>
              </a:rPr>
              <a:t>Ảnh đã xử lý qua bộ phân lớp</a:t>
            </a:r>
          </a:p>
        </p:txBody>
      </p:sp>
      <p:sp>
        <p:nvSpPr>
          <p:cNvPr id="23" name="Hộp Văn bản 22">
            <a:extLst>
              <a:ext uri="{FF2B5EF4-FFF2-40B4-BE49-F238E27FC236}">
                <a16:creationId xmlns:a16="http://schemas.microsoft.com/office/drawing/2014/main" id="{72093315-83DD-41C7-BEF8-E7E853FC80EE}"/>
              </a:ext>
            </a:extLst>
          </p:cNvPr>
          <p:cNvSpPr txBox="1"/>
          <p:nvPr/>
        </p:nvSpPr>
        <p:spPr>
          <a:xfrm>
            <a:off x="8499763" y="4622136"/>
            <a:ext cx="341760" cy="307777"/>
          </a:xfrm>
          <a:prstGeom prst="rect">
            <a:avLst/>
          </a:prstGeom>
          <a:noFill/>
        </p:spPr>
        <p:txBody>
          <a:bodyPr wrap="none" rtlCol="0">
            <a:spAutoFit/>
          </a:bodyPr>
          <a:lstStyle/>
          <a:p>
            <a:r>
              <a:rPr lang="en-US">
                <a:solidFill>
                  <a:srgbClr val="FFFFFF"/>
                </a:solidFill>
                <a:latin typeface="Fira Sans Condensed" panose="020B0604020202020204" charset="0"/>
              </a:rPr>
              <a:t>14</a:t>
            </a:r>
          </a:p>
        </p:txBody>
      </p:sp>
    </p:spTree>
    <p:extLst>
      <p:ext uri="{BB962C8B-B14F-4D97-AF65-F5344CB8AC3E}">
        <p14:creationId xmlns:p14="http://schemas.microsoft.com/office/powerpoint/2010/main" val="3075061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lvl="0"/>
            <a:r>
              <a:rPr lang="en-US"/>
              <a:t>Face Landmark Estimation </a:t>
            </a:r>
            <a:endParaRPr/>
          </a:p>
        </p:txBody>
      </p:sp>
      <p:pic>
        <p:nvPicPr>
          <p:cNvPr id="3" name="Hình ảnh 2">
            <a:extLst>
              <a:ext uri="{FF2B5EF4-FFF2-40B4-BE49-F238E27FC236}">
                <a16:creationId xmlns:a16="http://schemas.microsoft.com/office/drawing/2014/main" id="{AFD3E7E5-7193-426D-A631-C72F2CDC702A}"/>
              </a:ext>
            </a:extLst>
          </p:cNvPr>
          <p:cNvPicPr>
            <a:picLocks noChangeAspect="1"/>
          </p:cNvPicPr>
          <p:nvPr/>
        </p:nvPicPr>
        <p:blipFill rotWithShape="1">
          <a:blip r:embed="rId4"/>
          <a:srcRect b="32029"/>
          <a:stretch/>
        </p:blipFill>
        <p:spPr>
          <a:xfrm>
            <a:off x="2608439" y="873167"/>
            <a:ext cx="3927122" cy="2898371"/>
          </a:xfrm>
          <a:prstGeom prst="rect">
            <a:avLst/>
          </a:prstGeom>
        </p:spPr>
      </p:pic>
      <p:sp>
        <p:nvSpPr>
          <p:cNvPr id="4" name="Hình chữ nhật 3">
            <a:extLst>
              <a:ext uri="{FF2B5EF4-FFF2-40B4-BE49-F238E27FC236}">
                <a16:creationId xmlns:a16="http://schemas.microsoft.com/office/drawing/2014/main" id="{B8410B78-8266-4981-B95E-A801E28E91B1}"/>
              </a:ext>
            </a:extLst>
          </p:cNvPr>
          <p:cNvSpPr/>
          <p:nvPr/>
        </p:nvSpPr>
        <p:spPr>
          <a:xfrm>
            <a:off x="719999" y="4019380"/>
            <a:ext cx="7800545" cy="707886"/>
          </a:xfrm>
          <a:prstGeom prst="rect">
            <a:avLst/>
          </a:prstGeom>
        </p:spPr>
        <p:txBody>
          <a:bodyPr wrap="square">
            <a:spAutoFit/>
          </a:bodyPr>
          <a:lstStyle/>
          <a:p>
            <a:r>
              <a:rPr lang="vi-VN" sz="2000">
                <a:solidFill>
                  <a:schemeClr val="tx2"/>
                </a:solidFill>
                <a:latin typeface="Fira Sans Condensed" panose="020B0604020202020204" charset="0"/>
              </a:rPr>
              <a:t>Đối với máy tính, một khuôn mặt người ở các góc chụp</a:t>
            </a:r>
            <a:r>
              <a:rPr lang="en-US" sz="2000">
                <a:solidFill>
                  <a:schemeClr val="tx2"/>
                </a:solidFill>
                <a:latin typeface="Fira Sans Condensed" panose="020B0604020202020204" charset="0"/>
              </a:rPr>
              <a:t>, cường độ sáng khác nhau</a:t>
            </a:r>
            <a:r>
              <a:rPr lang="vi-VN" sz="2000">
                <a:solidFill>
                  <a:schemeClr val="tx2"/>
                </a:solidFill>
                <a:latin typeface="Fira Sans Condensed" panose="020B0604020202020204" charset="0"/>
              </a:rPr>
              <a:t> sẽ có dữ liệu khác nhau. </a:t>
            </a:r>
            <a:endParaRPr lang="en-US" sz="2000">
              <a:solidFill>
                <a:schemeClr val="tx2"/>
              </a:solidFill>
              <a:latin typeface="Fira Sans Condensed" panose="020B0604020202020204" charset="0"/>
            </a:endParaRPr>
          </a:p>
        </p:txBody>
      </p:sp>
      <p:sp>
        <p:nvSpPr>
          <p:cNvPr id="8" name="Hộp Văn bản 7">
            <a:extLst>
              <a:ext uri="{FF2B5EF4-FFF2-40B4-BE49-F238E27FC236}">
                <a16:creationId xmlns:a16="http://schemas.microsoft.com/office/drawing/2014/main" id="{A6DD0F13-1E28-4CF3-B6EA-CE3FC17EA5A4}"/>
              </a:ext>
            </a:extLst>
          </p:cNvPr>
          <p:cNvSpPr txBox="1"/>
          <p:nvPr/>
        </p:nvSpPr>
        <p:spPr>
          <a:xfrm>
            <a:off x="8499763" y="4622136"/>
            <a:ext cx="336952" cy="307777"/>
          </a:xfrm>
          <a:prstGeom prst="rect">
            <a:avLst/>
          </a:prstGeom>
          <a:noFill/>
        </p:spPr>
        <p:txBody>
          <a:bodyPr wrap="none" rtlCol="0">
            <a:spAutoFit/>
          </a:bodyPr>
          <a:lstStyle/>
          <a:p>
            <a:r>
              <a:rPr lang="en-US">
                <a:solidFill>
                  <a:srgbClr val="FFFFFF"/>
                </a:solidFill>
                <a:latin typeface="Fira Sans Condensed" panose="020B0604020202020204" charset="0"/>
              </a:rPr>
              <a:t>15</a:t>
            </a:r>
          </a:p>
        </p:txBody>
      </p:sp>
    </p:spTree>
    <p:extLst>
      <p:ext uri="{BB962C8B-B14F-4D97-AF65-F5344CB8AC3E}">
        <p14:creationId xmlns:p14="http://schemas.microsoft.com/office/powerpoint/2010/main" val="112579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lvl="0"/>
            <a:r>
              <a:rPr lang="en-US"/>
              <a:t>Face Landmark Estimation </a:t>
            </a:r>
            <a:endParaRPr/>
          </a:p>
        </p:txBody>
      </p:sp>
      <p:sp>
        <p:nvSpPr>
          <p:cNvPr id="2" name="Hình chữ nhật 1">
            <a:extLst>
              <a:ext uri="{FF2B5EF4-FFF2-40B4-BE49-F238E27FC236}">
                <a16:creationId xmlns:a16="http://schemas.microsoft.com/office/drawing/2014/main" id="{4D639C6B-C73C-4830-8F3F-F52091EC3FC9}"/>
              </a:ext>
            </a:extLst>
          </p:cNvPr>
          <p:cNvSpPr/>
          <p:nvPr/>
        </p:nvSpPr>
        <p:spPr>
          <a:xfrm>
            <a:off x="228600" y="625326"/>
            <a:ext cx="8666018" cy="1323439"/>
          </a:xfrm>
          <a:prstGeom prst="rect">
            <a:avLst/>
          </a:prstGeom>
        </p:spPr>
        <p:txBody>
          <a:bodyPr wrap="square">
            <a:spAutoFit/>
          </a:bodyPr>
          <a:lstStyle/>
          <a:p>
            <a:r>
              <a:rPr lang="en-US" sz="2000">
                <a:solidFill>
                  <a:schemeClr val="tx2"/>
                </a:solidFill>
                <a:latin typeface="Fira Sans Condensed" panose="020B0604020202020204" charset="0"/>
              </a:rPr>
              <a:t>Điều chỉnh khuôn mặt bằng </a:t>
            </a:r>
            <a:r>
              <a:rPr lang="vi-VN" sz="2000">
                <a:solidFill>
                  <a:schemeClr val="tx2"/>
                </a:solidFill>
                <a:latin typeface="Fira Sans Condensed" panose="020B0604020202020204" charset="0"/>
              </a:rPr>
              <a:t>thuật toán Face Landmark Estimation, được tạo ra bởi Vahid Kazemi và Josephine vào năm 2014.</a:t>
            </a:r>
            <a:endParaRPr lang="en-US" sz="2000">
              <a:solidFill>
                <a:schemeClr val="tx2"/>
              </a:solidFill>
              <a:latin typeface="Fira Sans Condensed" panose="020B0604020202020204" charset="0"/>
            </a:endParaRPr>
          </a:p>
          <a:p>
            <a:r>
              <a:rPr lang="en-US" sz="2000">
                <a:solidFill>
                  <a:schemeClr val="tx2"/>
                </a:solidFill>
                <a:latin typeface="Fira Sans Condensed" panose="020B0604020202020204" charset="0"/>
              </a:rPr>
              <a:t> Ý tưởng :  Thuật châm cứu trong y học cổ truyền. Qua đó xác định được 68 cột mốc trên khuôn mặt</a:t>
            </a:r>
          </a:p>
        </p:txBody>
      </p:sp>
      <p:pic>
        <p:nvPicPr>
          <p:cNvPr id="5" name="Hình ảnh 4">
            <a:extLst>
              <a:ext uri="{FF2B5EF4-FFF2-40B4-BE49-F238E27FC236}">
                <a16:creationId xmlns:a16="http://schemas.microsoft.com/office/drawing/2014/main" id="{BA83A56D-E93E-430F-96A0-80B2F41CEC16}"/>
              </a:ext>
            </a:extLst>
          </p:cNvPr>
          <p:cNvPicPr>
            <a:picLocks noChangeAspect="1"/>
          </p:cNvPicPr>
          <p:nvPr/>
        </p:nvPicPr>
        <p:blipFill>
          <a:blip r:embed="rId4"/>
          <a:stretch>
            <a:fillRect/>
          </a:stretch>
        </p:blipFill>
        <p:spPr>
          <a:xfrm>
            <a:off x="382683" y="1975489"/>
            <a:ext cx="2962261" cy="2817256"/>
          </a:xfrm>
          <a:prstGeom prst="rect">
            <a:avLst/>
          </a:prstGeom>
        </p:spPr>
      </p:pic>
      <p:pic>
        <p:nvPicPr>
          <p:cNvPr id="6" name="Hình ảnh 5">
            <a:extLst>
              <a:ext uri="{FF2B5EF4-FFF2-40B4-BE49-F238E27FC236}">
                <a16:creationId xmlns:a16="http://schemas.microsoft.com/office/drawing/2014/main" id="{32B73325-D429-4E3F-81F2-4145C935C74D}"/>
              </a:ext>
            </a:extLst>
          </p:cNvPr>
          <p:cNvPicPr>
            <a:picLocks noChangeAspect="1"/>
          </p:cNvPicPr>
          <p:nvPr/>
        </p:nvPicPr>
        <p:blipFill>
          <a:blip r:embed="rId5"/>
          <a:stretch>
            <a:fillRect/>
          </a:stretch>
        </p:blipFill>
        <p:spPr>
          <a:xfrm>
            <a:off x="3394117" y="1975489"/>
            <a:ext cx="5367200" cy="2817256"/>
          </a:xfrm>
          <a:prstGeom prst="rect">
            <a:avLst/>
          </a:prstGeom>
        </p:spPr>
      </p:pic>
      <p:sp>
        <p:nvSpPr>
          <p:cNvPr id="8" name="Hộp Văn bản 7">
            <a:extLst>
              <a:ext uri="{FF2B5EF4-FFF2-40B4-BE49-F238E27FC236}">
                <a16:creationId xmlns:a16="http://schemas.microsoft.com/office/drawing/2014/main" id="{C944A8B1-32AF-4696-8FF0-698EE0A27C92}"/>
              </a:ext>
            </a:extLst>
          </p:cNvPr>
          <p:cNvSpPr txBox="1"/>
          <p:nvPr/>
        </p:nvSpPr>
        <p:spPr>
          <a:xfrm>
            <a:off x="8499763" y="4622136"/>
            <a:ext cx="344966" cy="307777"/>
          </a:xfrm>
          <a:prstGeom prst="rect">
            <a:avLst/>
          </a:prstGeom>
          <a:noFill/>
        </p:spPr>
        <p:txBody>
          <a:bodyPr wrap="none" rtlCol="0">
            <a:spAutoFit/>
          </a:bodyPr>
          <a:lstStyle/>
          <a:p>
            <a:r>
              <a:rPr lang="en-US">
                <a:solidFill>
                  <a:srgbClr val="FFFFFF"/>
                </a:solidFill>
                <a:latin typeface="Fira Sans Condensed" panose="020B0604020202020204" charset="0"/>
              </a:rPr>
              <a:t>16</a:t>
            </a:r>
          </a:p>
        </p:txBody>
      </p:sp>
    </p:spTree>
    <p:extLst>
      <p:ext uri="{BB962C8B-B14F-4D97-AF65-F5344CB8AC3E}">
        <p14:creationId xmlns:p14="http://schemas.microsoft.com/office/powerpoint/2010/main" val="4079298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lvl="0"/>
            <a:r>
              <a:rPr lang="en-US"/>
              <a:t>Face Landmark Estimation </a:t>
            </a:r>
            <a:endParaRPr/>
          </a:p>
        </p:txBody>
      </p:sp>
      <p:sp>
        <p:nvSpPr>
          <p:cNvPr id="2" name="Hình chữ nhật 1">
            <a:extLst>
              <a:ext uri="{FF2B5EF4-FFF2-40B4-BE49-F238E27FC236}">
                <a16:creationId xmlns:a16="http://schemas.microsoft.com/office/drawing/2014/main" id="{4D639C6B-C73C-4830-8F3F-F52091EC3FC9}"/>
              </a:ext>
            </a:extLst>
          </p:cNvPr>
          <p:cNvSpPr/>
          <p:nvPr/>
        </p:nvSpPr>
        <p:spPr>
          <a:xfrm>
            <a:off x="228600" y="625326"/>
            <a:ext cx="8666018" cy="1015663"/>
          </a:xfrm>
          <a:prstGeom prst="rect">
            <a:avLst/>
          </a:prstGeom>
        </p:spPr>
        <p:txBody>
          <a:bodyPr wrap="square">
            <a:spAutoFit/>
          </a:bodyPr>
          <a:lstStyle/>
          <a:p>
            <a:r>
              <a:rPr lang="vi-VN" sz="2000">
                <a:solidFill>
                  <a:schemeClr val="tx2"/>
                </a:solidFill>
                <a:latin typeface="Fira Sans Condensed" panose="020B0604020202020204" charset="0"/>
              </a:rPr>
              <a:t>Sau khi tìm được các cột mốc, cần biến đổi hình ảnh theo các cột mốc sao cho vị trí của mắt, môi,… trên gương mặt không thay đổi giữa các mẫu, quá trình được thực hiện thông qua phép chuyển đổi affine (Affine transformation).</a:t>
            </a:r>
            <a:endParaRPr lang="en-US" sz="2000">
              <a:solidFill>
                <a:schemeClr val="tx2"/>
              </a:solidFill>
              <a:latin typeface="Fira Sans Condensed" panose="020B0604020202020204" charset="0"/>
            </a:endParaRPr>
          </a:p>
        </p:txBody>
      </p:sp>
      <p:pic>
        <p:nvPicPr>
          <p:cNvPr id="3" name="Hình ảnh 2">
            <a:extLst>
              <a:ext uri="{FF2B5EF4-FFF2-40B4-BE49-F238E27FC236}">
                <a16:creationId xmlns:a16="http://schemas.microsoft.com/office/drawing/2014/main" id="{65EBE03A-A297-43C0-AC0F-38840387BF8E}"/>
              </a:ext>
            </a:extLst>
          </p:cNvPr>
          <p:cNvPicPr>
            <a:picLocks noChangeAspect="1"/>
          </p:cNvPicPr>
          <p:nvPr/>
        </p:nvPicPr>
        <p:blipFill>
          <a:blip r:embed="rId4"/>
          <a:stretch>
            <a:fillRect/>
          </a:stretch>
        </p:blipFill>
        <p:spPr>
          <a:xfrm>
            <a:off x="358472" y="2215952"/>
            <a:ext cx="8406274" cy="2224429"/>
          </a:xfrm>
          <a:prstGeom prst="rect">
            <a:avLst/>
          </a:prstGeom>
        </p:spPr>
      </p:pic>
      <p:sp>
        <p:nvSpPr>
          <p:cNvPr id="7" name="Hộp Văn bản 6">
            <a:extLst>
              <a:ext uri="{FF2B5EF4-FFF2-40B4-BE49-F238E27FC236}">
                <a16:creationId xmlns:a16="http://schemas.microsoft.com/office/drawing/2014/main" id="{69738639-8C06-4805-AC79-621712D458D5}"/>
              </a:ext>
            </a:extLst>
          </p:cNvPr>
          <p:cNvSpPr txBox="1"/>
          <p:nvPr/>
        </p:nvSpPr>
        <p:spPr>
          <a:xfrm>
            <a:off x="8499763" y="4622136"/>
            <a:ext cx="327334" cy="307777"/>
          </a:xfrm>
          <a:prstGeom prst="rect">
            <a:avLst/>
          </a:prstGeom>
          <a:noFill/>
        </p:spPr>
        <p:txBody>
          <a:bodyPr wrap="none" rtlCol="0">
            <a:spAutoFit/>
          </a:bodyPr>
          <a:lstStyle/>
          <a:p>
            <a:r>
              <a:rPr lang="en-US">
                <a:solidFill>
                  <a:srgbClr val="FFFFFF"/>
                </a:solidFill>
                <a:latin typeface="Fira Sans Condensed" panose="020B0604020202020204" charset="0"/>
              </a:rPr>
              <a:t>17</a:t>
            </a:r>
          </a:p>
        </p:txBody>
      </p:sp>
    </p:spTree>
    <p:extLst>
      <p:ext uri="{BB962C8B-B14F-4D97-AF65-F5344CB8AC3E}">
        <p14:creationId xmlns:p14="http://schemas.microsoft.com/office/powerpoint/2010/main" val="425681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cxnSp>
        <p:nvCxnSpPr>
          <p:cNvPr id="143" name="Google Shape;143;p28"/>
          <p:cNvCxnSpPr>
            <a:cxnSpLocks/>
          </p:cNvCxnSpPr>
          <p:nvPr/>
        </p:nvCxnSpPr>
        <p:spPr>
          <a:xfrm>
            <a:off x="4570288" y="465708"/>
            <a:ext cx="0" cy="4166252"/>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2113613" y="584271"/>
            <a:ext cx="2352399"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Hiện trạng và vấn đề</a:t>
            </a:r>
            <a:endParaRPr sz="200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4674563" y="584271"/>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Đặt vấn đề</a:t>
            </a:r>
            <a:endParaRPr sz="2400" b="1">
              <a:solidFill>
                <a:srgbClr val="F3F3F3"/>
              </a:solidFill>
              <a:latin typeface="Rajdhani"/>
              <a:ea typeface="Rajdhani"/>
              <a:cs typeface="Rajdhani"/>
              <a:sym typeface="Rajdhani"/>
            </a:endParaRPr>
          </a:p>
        </p:txBody>
      </p:sp>
      <p:sp>
        <p:nvSpPr>
          <p:cNvPr id="146" name="Google Shape;146;p28"/>
          <p:cNvSpPr txBox="1"/>
          <p:nvPr/>
        </p:nvSpPr>
        <p:spPr>
          <a:xfrm>
            <a:off x="4674562" y="1375393"/>
            <a:ext cx="3337681"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Các thuận toán nhận dạng khuôn mặt</a:t>
            </a:r>
            <a:endParaRPr sz="200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905144" y="2258549"/>
            <a:ext cx="3559108"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Sử dụng th</a:t>
            </a:r>
            <a:r>
              <a:rPr lang="vi-VN" sz="2000">
                <a:solidFill>
                  <a:srgbClr val="F3F3F3"/>
                </a:solidFill>
                <a:latin typeface="Fira Sans Condensed Light"/>
                <a:ea typeface="Fira Sans Condensed Light"/>
                <a:cs typeface="Fira Sans Condensed Light"/>
                <a:sym typeface="Fira Sans Condensed Light"/>
              </a:rPr>
              <a:t>ư</a:t>
            </a:r>
            <a:r>
              <a:rPr lang="en-US" sz="2000">
                <a:solidFill>
                  <a:srgbClr val="F3F3F3"/>
                </a:solidFill>
                <a:latin typeface="Fira Sans Condensed Light"/>
                <a:ea typeface="Fira Sans Condensed Light"/>
                <a:cs typeface="Fira Sans Condensed Light"/>
                <a:sym typeface="Fira Sans Condensed Light"/>
              </a:rPr>
              <a:t> viện OpenCV, Dlib </a:t>
            </a:r>
          </a:p>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và các thuật toán để ghi dữ liệu</a:t>
            </a:r>
            <a:endParaRPr sz="2000">
              <a:solidFill>
                <a:srgbClr val="F3F3F3"/>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4674562" y="3141706"/>
            <a:ext cx="3457602"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Sử dụng dữ liệu dã huấn luyện để nhận dạng</a:t>
            </a:r>
            <a:endParaRPr sz="200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2402313" y="137539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01 . Nhận dạng khuôn mặt</a:t>
            </a:r>
            <a:endParaRPr sz="2400" b="1">
              <a:solidFill>
                <a:srgbClr val="F3F3F3"/>
              </a:solidFill>
              <a:latin typeface="Rajdhani"/>
              <a:ea typeface="Rajdhani"/>
              <a:cs typeface="Rajdhani"/>
              <a:sym typeface="Rajdhani"/>
            </a:endParaRPr>
          </a:p>
        </p:txBody>
      </p:sp>
      <p:sp>
        <p:nvSpPr>
          <p:cNvPr id="150" name="Google Shape;150;p28"/>
          <p:cNvSpPr txBox="1"/>
          <p:nvPr/>
        </p:nvSpPr>
        <p:spPr>
          <a:xfrm>
            <a:off x="4672800" y="2258549"/>
            <a:ext cx="3457591"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02. Ghi nhớ dữ liệu </a:t>
            </a:r>
          </a:p>
          <a:p>
            <a:pPr marL="0" lvl="0" indent="0" algn="l" rtl="0">
              <a:spcBef>
                <a:spcPts val="0"/>
              </a:spcBef>
              <a:spcAft>
                <a:spcPts val="0"/>
              </a:spcAft>
              <a:buNone/>
            </a:pPr>
            <a:r>
              <a:rPr lang="en-US" sz="2400" b="1">
                <a:solidFill>
                  <a:srgbClr val="F3F3F3"/>
                </a:solidFill>
                <a:latin typeface="Rajdhani"/>
                <a:ea typeface="Rajdhani"/>
                <a:cs typeface="Rajdhani"/>
                <a:sym typeface="Rajdhani"/>
              </a:rPr>
              <a:t>và huấn luyện</a:t>
            </a:r>
          </a:p>
        </p:txBody>
      </p:sp>
      <p:sp>
        <p:nvSpPr>
          <p:cNvPr id="151" name="Google Shape;151;p28"/>
          <p:cNvSpPr txBox="1"/>
          <p:nvPr/>
        </p:nvSpPr>
        <p:spPr>
          <a:xfrm>
            <a:off x="2402313" y="3141706"/>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03. Xác minh khuôn mặt</a:t>
            </a:r>
            <a:endParaRPr sz="2400" b="1">
              <a:solidFill>
                <a:srgbClr val="F3F3F3"/>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4466012" y="897471"/>
            <a:ext cx="208551"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a:stCxn id="149" idx="3"/>
            <a:endCxn id="146" idx="1"/>
          </p:cNvCxnSpPr>
          <p:nvPr/>
        </p:nvCxnSpPr>
        <p:spPr>
          <a:xfrm>
            <a:off x="4466013" y="1688593"/>
            <a:ext cx="208549"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a:stCxn id="147" idx="3"/>
            <a:endCxn id="150" idx="1"/>
          </p:cNvCxnSpPr>
          <p:nvPr/>
        </p:nvCxnSpPr>
        <p:spPr>
          <a:xfrm>
            <a:off x="4464252" y="2571749"/>
            <a:ext cx="208548"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p:cNvCxnSpPr>
          <p:nvPr/>
        </p:nvCxnSpPr>
        <p:spPr>
          <a:xfrm rot="10800000" flipH="1">
            <a:off x="4464300" y="3454906"/>
            <a:ext cx="208500" cy="1800"/>
          </a:xfrm>
          <a:prstGeom prst="straightConnector1">
            <a:avLst/>
          </a:prstGeom>
          <a:noFill/>
          <a:ln w="19050" cap="flat" cmpd="sng">
            <a:solidFill>
              <a:srgbClr val="F3F3F3"/>
            </a:solidFill>
            <a:prstDash val="solid"/>
            <a:round/>
            <a:headEnd type="none" w="med" len="med"/>
            <a:tailEnd type="none" w="med" len="med"/>
          </a:ln>
        </p:spPr>
      </p:cxnSp>
      <p:sp>
        <p:nvSpPr>
          <p:cNvPr id="15" name="Google Shape;147;p28">
            <a:extLst>
              <a:ext uri="{FF2B5EF4-FFF2-40B4-BE49-F238E27FC236}">
                <a16:creationId xmlns:a16="http://schemas.microsoft.com/office/drawing/2014/main" id="{4906FFEC-1E12-49B1-8CCA-B97D21A266AC}"/>
              </a:ext>
            </a:extLst>
          </p:cNvPr>
          <p:cNvSpPr txBox="1"/>
          <p:nvPr/>
        </p:nvSpPr>
        <p:spPr>
          <a:xfrm>
            <a:off x="905144" y="4005560"/>
            <a:ext cx="3559108"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Triển khai hệ thống điểm danh sinh viên</a:t>
            </a:r>
            <a:endParaRPr sz="2000">
              <a:solidFill>
                <a:srgbClr val="F3F3F3"/>
              </a:solidFill>
              <a:latin typeface="Fira Sans Condensed Light"/>
              <a:ea typeface="Fira Sans Condensed Light"/>
              <a:cs typeface="Fira Sans Condensed Light"/>
              <a:sym typeface="Fira Sans Condensed Light"/>
            </a:endParaRPr>
          </a:p>
        </p:txBody>
      </p:sp>
      <p:sp>
        <p:nvSpPr>
          <p:cNvPr id="16" name="Google Shape;150;p28">
            <a:extLst>
              <a:ext uri="{FF2B5EF4-FFF2-40B4-BE49-F238E27FC236}">
                <a16:creationId xmlns:a16="http://schemas.microsoft.com/office/drawing/2014/main" id="{ED7AE00C-709E-4048-9CF1-A52A1F91CEC5}"/>
              </a:ext>
            </a:extLst>
          </p:cNvPr>
          <p:cNvSpPr txBox="1"/>
          <p:nvPr/>
        </p:nvSpPr>
        <p:spPr>
          <a:xfrm>
            <a:off x="4672800" y="4005560"/>
            <a:ext cx="3457591"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04. Các bước triển khai hệ thống</a:t>
            </a:r>
          </a:p>
        </p:txBody>
      </p:sp>
      <p:cxnSp>
        <p:nvCxnSpPr>
          <p:cNvPr id="17" name="Google Shape;154;p28">
            <a:extLst>
              <a:ext uri="{FF2B5EF4-FFF2-40B4-BE49-F238E27FC236}">
                <a16:creationId xmlns:a16="http://schemas.microsoft.com/office/drawing/2014/main" id="{4EEBF9B5-0DF8-4D53-A9E0-38BEE0321A22}"/>
              </a:ext>
            </a:extLst>
          </p:cNvPr>
          <p:cNvCxnSpPr>
            <a:cxnSpLocks/>
            <a:stCxn id="15" idx="3"/>
            <a:endCxn id="16" idx="1"/>
          </p:cNvCxnSpPr>
          <p:nvPr/>
        </p:nvCxnSpPr>
        <p:spPr>
          <a:xfrm>
            <a:off x="4464252" y="4318760"/>
            <a:ext cx="208548" cy="0"/>
          </a:xfrm>
          <a:prstGeom prst="straightConnector1">
            <a:avLst/>
          </a:prstGeom>
          <a:noFill/>
          <a:ln w="19050" cap="flat" cmpd="sng">
            <a:solidFill>
              <a:srgbClr val="F3F3F3"/>
            </a:solidFill>
            <a:prstDash val="solid"/>
            <a:round/>
            <a:headEnd type="none" w="med" len="med"/>
            <a:tailEnd type="none" w="med" len="med"/>
          </a:ln>
        </p:spPr>
      </p:cxnSp>
    </p:spTree>
    <p:extLst>
      <p:ext uri="{BB962C8B-B14F-4D97-AF65-F5344CB8AC3E}">
        <p14:creationId xmlns:p14="http://schemas.microsoft.com/office/powerpoint/2010/main" val="2815405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64695" y="971850"/>
            <a:ext cx="384593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Ghi nhớ dữ liệu khuôn mặt và huấn luyện</a:t>
            </a:r>
            <a:endParaRPr/>
          </a:p>
        </p:txBody>
      </p:sp>
      <p:sp>
        <p:nvSpPr>
          <p:cNvPr id="175" name="Google Shape;175;p30"/>
          <p:cNvSpPr txBox="1">
            <a:spLocks noGrp="1"/>
          </p:cNvSpPr>
          <p:nvPr>
            <p:ph type="subTitle" idx="1"/>
          </p:nvPr>
        </p:nvSpPr>
        <p:spPr>
          <a:xfrm>
            <a:off x="4917748" y="3290550"/>
            <a:ext cx="4039215" cy="523800"/>
          </a:xfrm>
          <a:prstGeom prst="rect">
            <a:avLst/>
          </a:prstGeom>
        </p:spPr>
        <p:txBody>
          <a:bodyPr spcFirstLastPara="1" wrap="square" lIns="91425" tIns="91425" rIns="91425" bIns="91425" anchor="t" anchorCtr="0">
            <a:noAutofit/>
          </a:bodyPr>
          <a:lstStyle/>
          <a:p>
            <a:pPr marL="0" lvl="0" indent="0"/>
            <a:r>
              <a:rPr lang="en-US" sz="2400"/>
              <a:t>Convolutional neural network</a:t>
            </a:r>
            <a:endParaRPr sz="240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Hộp Văn bản 5">
            <a:extLst>
              <a:ext uri="{FF2B5EF4-FFF2-40B4-BE49-F238E27FC236}">
                <a16:creationId xmlns:a16="http://schemas.microsoft.com/office/drawing/2014/main" id="{26CE2086-0C23-40B5-9F97-8E436346263B}"/>
              </a:ext>
            </a:extLst>
          </p:cNvPr>
          <p:cNvSpPr txBox="1"/>
          <p:nvPr/>
        </p:nvSpPr>
        <p:spPr>
          <a:xfrm>
            <a:off x="8499763" y="4622136"/>
            <a:ext cx="344966" cy="307777"/>
          </a:xfrm>
          <a:prstGeom prst="rect">
            <a:avLst/>
          </a:prstGeom>
          <a:noFill/>
        </p:spPr>
        <p:txBody>
          <a:bodyPr wrap="none" rtlCol="0">
            <a:spAutoFit/>
          </a:bodyPr>
          <a:lstStyle/>
          <a:p>
            <a:r>
              <a:rPr lang="en-US">
                <a:solidFill>
                  <a:srgbClr val="FFFFFF"/>
                </a:solidFill>
                <a:latin typeface="Fira Sans Condensed" panose="020B0604020202020204" charset="0"/>
              </a:rPr>
              <a:t>18</a:t>
            </a:r>
          </a:p>
        </p:txBody>
      </p:sp>
    </p:spTree>
    <p:extLst>
      <p:ext uri="{BB962C8B-B14F-4D97-AF65-F5344CB8AC3E}">
        <p14:creationId xmlns:p14="http://schemas.microsoft.com/office/powerpoint/2010/main" val="218285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lvl="0"/>
            <a:r>
              <a:rPr lang="en-US"/>
              <a:t>Convolutional neural network</a:t>
            </a:r>
          </a:p>
        </p:txBody>
      </p:sp>
      <p:sp>
        <p:nvSpPr>
          <p:cNvPr id="2" name="Hình chữ nhật 1">
            <a:extLst>
              <a:ext uri="{FF2B5EF4-FFF2-40B4-BE49-F238E27FC236}">
                <a16:creationId xmlns:a16="http://schemas.microsoft.com/office/drawing/2014/main" id="{9263063F-9693-4961-9E0F-52672B540D89}"/>
              </a:ext>
            </a:extLst>
          </p:cNvPr>
          <p:cNvSpPr/>
          <p:nvPr/>
        </p:nvSpPr>
        <p:spPr>
          <a:xfrm>
            <a:off x="204354" y="625325"/>
            <a:ext cx="8735291" cy="1631216"/>
          </a:xfrm>
          <a:prstGeom prst="rect">
            <a:avLst/>
          </a:prstGeom>
        </p:spPr>
        <p:txBody>
          <a:bodyPr wrap="square">
            <a:spAutoFit/>
          </a:bodyPr>
          <a:lstStyle/>
          <a:p>
            <a:pPr marL="342900" indent="-342900">
              <a:buFont typeface="Arial" panose="020B0604020202020204" pitchFamily="34" charset="0"/>
              <a:buChar char="•"/>
            </a:pPr>
            <a:r>
              <a:rPr lang="vi-VN" sz="2000">
                <a:solidFill>
                  <a:schemeClr val="tx2"/>
                </a:solidFill>
                <a:latin typeface="Fira Sans Condensed" panose="020B0604020202020204" charset="0"/>
              </a:rPr>
              <a:t>Mạng nơ ron tích chập là một trong những mạng truyền thẳng đặc biệt</a:t>
            </a:r>
            <a:r>
              <a:rPr lang="en-US" sz="2000">
                <a:solidFill>
                  <a:schemeClr val="tx2"/>
                </a:solidFill>
                <a:latin typeface="Fira Sans Condensed" panose="020B0604020202020204" charset="0"/>
              </a:rPr>
              <a:t>, </a:t>
            </a:r>
            <a:r>
              <a:rPr lang="vi-VN" sz="2000">
                <a:solidFill>
                  <a:schemeClr val="tx2"/>
                </a:solidFill>
                <a:latin typeface="Fira Sans Condensed" panose="020B0604020202020204" charset="0"/>
              </a:rPr>
              <a:t>một mô hình học sâu phổ biến và tiên tiến nhất hiện nay. </a:t>
            </a:r>
            <a:endParaRPr lang="en-US" sz="2000">
              <a:solidFill>
                <a:schemeClr val="tx2"/>
              </a:solidFill>
              <a:latin typeface="Fira Sans Condensed" panose="020B0604020202020204" charset="0"/>
            </a:endParaRPr>
          </a:p>
          <a:p>
            <a:pPr marL="342900" indent="-342900">
              <a:buFont typeface="Arial" panose="020B0604020202020204" pitchFamily="34" charset="0"/>
              <a:buChar char="•"/>
            </a:pPr>
            <a:endParaRPr lang="en-US" sz="2000">
              <a:solidFill>
                <a:schemeClr val="tx2"/>
              </a:solidFill>
              <a:latin typeface="Fira Sans Condensed" panose="020B0604020202020204" charset="0"/>
            </a:endParaRPr>
          </a:p>
          <a:p>
            <a:pPr marL="342900" indent="-342900">
              <a:buFont typeface="Arial" panose="020B0604020202020204" pitchFamily="34" charset="0"/>
              <a:buChar char="•"/>
            </a:pPr>
            <a:r>
              <a:rPr lang="vi-VN" sz="2000">
                <a:solidFill>
                  <a:schemeClr val="tx2"/>
                </a:solidFill>
                <a:latin typeface="Fira Sans Condensed" panose="020B0604020202020204" charset="0"/>
              </a:rPr>
              <a:t>Hầu hết các hệthống nhận diện và xử lý ảnh hiện nay đều sử</a:t>
            </a:r>
            <a:r>
              <a:rPr lang="en-US" sz="2000">
                <a:solidFill>
                  <a:schemeClr val="tx2"/>
                </a:solidFill>
                <a:latin typeface="Fira Sans Condensed" panose="020B0604020202020204" charset="0"/>
              </a:rPr>
              <a:t> </a:t>
            </a:r>
            <a:r>
              <a:rPr lang="vi-VN" sz="2000">
                <a:solidFill>
                  <a:schemeClr val="tx2"/>
                </a:solidFill>
                <a:latin typeface="Fira Sans Condensed" panose="020B0604020202020204" charset="0"/>
              </a:rPr>
              <a:t>dụng mạng nơ ron tích chập vì tốc độ xử lý</a:t>
            </a:r>
            <a:r>
              <a:rPr lang="en-US" sz="2000">
                <a:solidFill>
                  <a:schemeClr val="tx2"/>
                </a:solidFill>
                <a:latin typeface="Fira Sans Condensed" panose="020B0604020202020204" charset="0"/>
              </a:rPr>
              <a:t> </a:t>
            </a:r>
            <a:r>
              <a:rPr lang="vi-VN" sz="2000">
                <a:solidFill>
                  <a:schemeClr val="tx2"/>
                </a:solidFill>
                <a:latin typeface="Fira Sans Condensed" panose="020B0604020202020204" charset="0"/>
              </a:rPr>
              <a:t>nhanh và độ chính xác cao</a:t>
            </a:r>
            <a:endParaRPr lang="en-US" sz="2000">
              <a:solidFill>
                <a:schemeClr val="tx2"/>
              </a:solidFill>
              <a:latin typeface="Fira Sans Condensed" panose="020B0604020202020204" charset="0"/>
            </a:endParaRPr>
          </a:p>
        </p:txBody>
      </p:sp>
      <p:pic>
        <p:nvPicPr>
          <p:cNvPr id="5" name="Hình ảnh 4">
            <a:extLst>
              <a:ext uri="{FF2B5EF4-FFF2-40B4-BE49-F238E27FC236}">
                <a16:creationId xmlns:a16="http://schemas.microsoft.com/office/drawing/2014/main" id="{D6B33F6E-8B6C-425F-A4C5-4B6FAF2FF112}"/>
              </a:ext>
            </a:extLst>
          </p:cNvPr>
          <p:cNvPicPr>
            <a:picLocks noChangeAspect="1"/>
          </p:cNvPicPr>
          <p:nvPr/>
        </p:nvPicPr>
        <p:blipFill>
          <a:blip r:embed="rId4"/>
          <a:stretch>
            <a:fillRect/>
          </a:stretch>
        </p:blipFill>
        <p:spPr>
          <a:xfrm>
            <a:off x="2003714" y="2571750"/>
            <a:ext cx="5372100" cy="1343025"/>
          </a:xfrm>
          <a:prstGeom prst="rect">
            <a:avLst/>
          </a:prstGeom>
        </p:spPr>
      </p:pic>
      <p:sp>
        <p:nvSpPr>
          <p:cNvPr id="6" name="Hình chữ nhật 5">
            <a:extLst>
              <a:ext uri="{FF2B5EF4-FFF2-40B4-BE49-F238E27FC236}">
                <a16:creationId xmlns:a16="http://schemas.microsoft.com/office/drawing/2014/main" id="{3825318C-671F-43B1-9C6A-47DEF4B1BFCC}"/>
              </a:ext>
            </a:extLst>
          </p:cNvPr>
          <p:cNvSpPr/>
          <p:nvPr/>
        </p:nvSpPr>
        <p:spPr>
          <a:xfrm>
            <a:off x="2320365" y="4153492"/>
            <a:ext cx="4738798" cy="461665"/>
          </a:xfrm>
          <a:prstGeom prst="rect">
            <a:avLst/>
          </a:prstGeom>
        </p:spPr>
        <p:txBody>
          <a:bodyPr wrap="none">
            <a:spAutoFit/>
          </a:bodyPr>
          <a:lstStyle/>
          <a:p>
            <a:r>
              <a:rPr lang="en-US" sz="2400">
                <a:solidFill>
                  <a:schemeClr val="tx2"/>
                </a:solidFill>
                <a:latin typeface="Fira Sans Condensed" panose="020B0604020202020204" charset="0"/>
              </a:rPr>
              <a:t>Các tầng (layer) trong CNN là 3 chiều</a:t>
            </a:r>
          </a:p>
        </p:txBody>
      </p:sp>
      <p:sp>
        <p:nvSpPr>
          <p:cNvPr id="9" name="Hộp Văn bản 8">
            <a:extLst>
              <a:ext uri="{FF2B5EF4-FFF2-40B4-BE49-F238E27FC236}">
                <a16:creationId xmlns:a16="http://schemas.microsoft.com/office/drawing/2014/main" id="{8ADDA572-A50C-41C9-90FE-626721759019}"/>
              </a:ext>
            </a:extLst>
          </p:cNvPr>
          <p:cNvSpPr txBox="1"/>
          <p:nvPr/>
        </p:nvSpPr>
        <p:spPr>
          <a:xfrm>
            <a:off x="8499763" y="4622136"/>
            <a:ext cx="341760" cy="307777"/>
          </a:xfrm>
          <a:prstGeom prst="rect">
            <a:avLst/>
          </a:prstGeom>
          <a:noFill/>
        </p:spPr>
        <p:txBody>
          <a:bodyPr wrap="none" rtlCol="0">
            <a:spAutoFit/>
          </a:bodyPr>
          <a:lstStyle/>
          <a:p>
            <a:r>
              <a:rPr lang="en-US">
                <a:solidFill>
                  <a:srgbClr val="FFFFFF"/>
                </a:solidFill>
                <a:latin typeface="Fira Sans Condensed" panose="020B0604020202020204" charset="0"/>
              </a:rPr>
              <a:t>19</a:t>
            </a:r>
          </a:p>
        </p:txBody>
      </p:sp>
    </p:spTree>
    <p:extLst>
      <p:ext uri="{BB962C8B-B14F-4D97-AF65-F5344CB8AC3E}">
        <p14:creationId xmlns:p14="http://schemas.microsoft.com/office/powerpoint/2010/main" val="1848710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lvl="0"/>
            <a:r>
              <a:rPr lang="en-US"/>
              <a:t>Convolutional neural network</a:t>
            </a:r>
          </a:p>
        </p:txBody>
      </p:sp>
      <p:sp>
        <p:nvSpPr>
          <p:cNvPr id="2" name="Hình chữ nhật 1">
            <a:extLst>
              <a:ext uri="{FF2B5EF4-FFF2-40B4-BE49-F238E27FC236}">
                <a16:creationId xmlns:a16="http://schemas.microsoft.com/office/drawing/2014/main" id="{9263063F-9693-4961-9E0F-52672B540D89}"/>
              </a:ext>
            </a:extLst>
          </p:cNvPr>
          <p:cNvSpPr/>
          <p:nvPr/>
        </p:nvSpPr>
        <p:spPr>
          <a:xfrm>
            <a:off x="204354" y="715380"/>
            <a:ext cx="8735291" cy="1631216"/>
          </a:xfrm>
          <a:prstGeom prst="rect">
            <a:avLst/>
          </a:prstGeom>
        </p:spPr>
        <p:txBody>
          <a:bodyPr wrap="square">
            <a:spAutoFit/>
          </a:bodyPr>
          <a:lstStyle/>
          <a:p>
            <a:pPr marL="342900" indent="-342900">
              <a:buFont typeface="Arial" panose="020B0604020202020204" pitchFamily="34" charset="0"/>
              <a:buChar char="•"/>
            </a:pPr>
            <a:r>
              <a:rPr lang="vi-VN" sz="2000">
                <a:solidFill>
                  <a:schemeClr val="tx2"/>
                </a:solidFill>
                <a:latin typeface="Fira Sans Condensed" panose="020B0604020202020204" charset="0"/>
              </a:rPr>
              <a:t>Có ba tầng chính để xây dựng kiến trúc cho một mạng nơ ron tích chập:</a:t>
            </a:r>
          </a:p>
          <a:p>
            <a:pPr marL="342900" indent="-342900">
              <a:buFont typeface="Arial" panose="020B0604020202020204" pitchFamily="34" charset="0"/>
              <a:buChar char="•"/>
            </a:pPr>
            <a:r>
              <a:rPr lang="vi-VN" sz="2000">
                <a:solidFill>
                  <a:schemeClr val="tx2"/>
                </a:solidFill>
                <a:latin typeface="Fira Sans Condensed" panose="020B0604020202020204" charset="0"/>
              </a:rPr>
              <a:t>1. Tầng tích chập;</a:t>
            </a:r>
          </a:p>
          <a:p>
            <a:pPr marL="342900" indent="-342900">
              <a:buFont typeface="Arial" panose="020B0604020202020204" pitchFamily="34" charset="0"/>
              <a:buChar char="•"/>
            </a:pPr>
            <a:r>
              <a:rPr lang="vi-VN" sz="2000">
                <a:solidFill>
                  <a:schemeClr val="tx2"/>
                </a:solidFill>
                <a:latin typeface="Fira Sans Condensed" panose="020B0604020202020204" charset="0"/>
              </a:rPr>
              <a:t>2. Tầng gộp (pooling layer);</a:t>
            </a:r>
          </a:p>
          <a:p>
            <a:pPr marL="342900" indent="-342900">
              <a:buFont typeface="Arial" panose="020B0604020202020204" pitchFamily="34" charset="0"/>
              <a:buChar char="•"/>
            </a:pPr>
            <a:r>
              <a:rPr lang="vi-VN" sz="2000">
                <a:solidFill>
                  <a:schemeClr val="tx2"/>
                </a:solidFill>
                <a:latin typeface="Fira Sans Condensed" panose="020B0604020202020204" charset="0"/>
              </a:rPr>
              <a:t>3. Tầng được kết nối đầy đủ (fully-connected</a:t>
            </a:r>
            <a:endParaRPr lang="en-US" sz="2000">
              <a:solidFill>
                <a:schemeClr val="tx2"/>
              </a:solidFill>
              <a:latin typeface="Fira Sans Condensed" panose="020B0604020202020204" charset="0"/>
            </a:endParaRPr>
          </a:p>
          <a:p>
            <a:pPr marL="342900" indent="-342900">
              <a:buFont typeface="Arial" panose="020B0604020202020204" pitchFamily="34" charset="0"/>
              <a:buChar char="•"/>
            </a:pPr>
            <a:r>
              <a:rPr lang="en-US" sz="2000">
                <a:solidFill>
                  <a:schemeClr val="tx2"/>
                </a:solidFill>
                <a:latin typeface="Fira Sans Condensed" panose="020B0604020202020204" charset="0"/>
              </a:rPr>
              <a:t>Đầu ra cho bài toán nhận diện là 128 embedding .</a:t>
            </a:r>
          </a:p>
        </p:txBody>
      </p:sp>
      <p:pic>
        <p:nvPicPr>
          <p:cNvPr id="3" name="Hình ảnh 2">
            <a:extLst>
              <a:ext uri="{FF2B5EF4-FFF2-40B4-BE49-F238E27FC236}">
                <a16:creationId xmlns:a16="http://schemas.microsoft.com/office/drawing/2014/main" id="{E149664B-ABC8-4305-A058-D8E1ABEED46E}"/>
              </a:ext>
            </a:extLst>
          </p:cNvPr>
          <p:cNvPicPr>
            <a:picLocks noChangeAspect="1"/>
          </p:cNvPicPr>
          <p:nvPr/>
        </p:nvPicPr>
        <p:blipFill>
          <a:blip r:embed="rId4"/>
          <a:stretch>
            <a:fillRect/>
          </a:stretch>
        </p:blipFill>
        <p:spPr>
          <a:xfrm>
            <a:off x="963546" y="2436651"/>
            <a:ext cx="7216906" cy="2435092"/>
          </a:xfrm>
          <a:prstGeom prst="rect">
            <a:avLst/>
          </a:prstGeom>
        </p:spPr>
      </p:pic>
      <p:sp>
        <p:nvSpPr>
          <p:cNvPr id="7" name="Hộp Văn bản 6">
            <a:extLst>
              <a:ext uri="{FF2B5EF4-FFF2-40B4-BE49-F238E27FC236}">
                <a16:creationId xmlns:a16="http://schemas.microsoft.com/office/drawing/2014/main" id="{89172632-1103-46A6-9091-665E30B67E26}"/>
              </a:ext>
            </a:extLst>
          </p:cNvPr>
          <p:cNvSpPr txBox="1"/>
          <p:nvPr/>
        </p:nvSpPr>
        <p:spPr>
          <a:xfrm>
            <a:off x="8499763" y="4622136"/>
            <a:ext cx="356188" cy="307777"/>
          </a:xfrm>
          <a:prstGeom prst="rect">
            <a:avLst/>
          </a:prstGeom>
          <a:noFill/>
        </p:spPr>
        <p:txBody>
          <a:bodyPr wrap="none" rtlCol="0">
            <a:spAutoFit/>
          </a:bodyPr>
          <a:lstStyle/>
          <a:p>
            <a:r>
              <a:rPr lang="en-US">
                <a:solidFill>
                  <a:srgbClr val="FFFFFF"/>
                </a:solidFill>
                <a:latin typeface="Fira Sans Condensed" panose="020B0604020202020204" charset="0"/>
              </a:rPr>
              <a:t>20</a:t>
            </a:r>
          </a:p>
        </p:txBody>
      </p:sp>
    </p:spTree>
    <p:extLst>
      <p:ext uri="{BB962C8B-B14F-4D97-AF65-F5344CB8AC3E}">
        <p14:creationId xmlns:p14="http://schemas.microsoft.com/office/powerpoint/2010/main" val="2762109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lvl="0"/>
            <a:r>
              <a:rPr lang="en-US"/>
              <a:t>Convolutional neural network</a:t>
            </a:r>
          </a:p>
        </p:txBody>
      </p:sp>
      <p:sp>
        <p:nvSpPr>
          <p:cNvPr id="2" name="Hình chữ nhật 1">
            <a:extLst>
              <a:ext uri="{FF2B5EF4-FFF2-40B4-BE49-F238E27FC236}">
                <a16:creationId xmlns:a16="http://schemas.microsoft.com/office/drawing/2014/main" id="{9263063F-9693-4961-9E0F-52672B540D89}"/>
              </a:ext>
            </a:extLst>
          </p:cNvPr>
          <p:cNvSpPr/>
          <p:nvPr/>
        </p:nvSpPr>
        <p:spPr>
          <a:xfrm>
            <a:off x="204354" y="715380"/>
            <a:ext cx="8735291" cy="400110"/>
          </a:xfrm>
          <a:prstGeom prst="rect">
            <a:avLst/>
          </a:prstGeom>
        </p:spPr>
        <p:txBody>
          <a:bodyPr wrap="square">
            <a:spAutoFit/>
          </a:bodyPr>
          <a:lstStyle/>
          <a:p>
            <a:pPr marL="342900" indent="-342900">
              <a:buFont typeface="Arial" panose="020B0604020202020204" pitchFamily="34" charset="0"/>
              <a:buChar char="•"/>
            </a:pPr>
            <a:r>
              <a:rPr lang="en-US" sz="2000">
                <a:solidFill>
                  <a:schemeClr val="tx2"/>
                </a:solidFill>
                <a:latin typeface="Fira Sans Condensed" panose="020B0604020202020204" charset="0"/>
              </a:rPr>
              <a:t>Xây dựng mạng CNN dùng để nhận diện ảnh:</a:t>
            </a:r>
          </a:p>
        </p:txBody>
      </p:sp>
      <p:pic>
        <p:nvPicPr>
          <p:cNvPr id="5" name="Hình ảnh 4">
            <a:extLst>
              <a:ext uri="{FF2B5EF4-FFF2-40B4-BE49-F238E27FC236}">
                <a16:creationId xmlns:a16="http://schemas.microsoft.com/office/drawing/2014/main" id="{1D8DF197-B49F-435E-B45F-E8184F8B89F4}"/>
              </a:ext>
            </a:extLst>
          </p:cNvPr>
          <p:cNvPicPr>
            <a:picLocks noChangeAspect="1"/>
          </p:cNvPicPr>
          <p:nvPr/>
        </p:nvPicPr>
        <p:blipFill>
          <a:blip r:embed="rId4"/>
          <a:stretch>
            <a:fillRect/>
          </a:stretch>
        </p:blipFill>
        <p:spPr>
          <a:xfrm>
            <a:off x="864653" y="1115490"/>
            <a:ext cx="1714500" cy="1714500"/>
          </a:xfrm>
          <a:prstGeom prst="rect">
            <a:avLst/>
          </a:prstGeom>
        </p:spPr>
      </p:pic>
      <p:pic>
        <p:nvPicPr>
          <p:cNvPr id="6" name="Hình ảnh 5">
            <a:extLst>
              <a:ext uri="{FF2B5EF4-FFF2-40B4-BE49-F238E27FC236}">
                <a16:creationId xmlns:a16="http://schemas.microsoft.com/office/drawing/2014/main" id="{82A4209D-9737-4B0D-ABDC-16027DFEF93D}"/>
              </a:ext>
            </a:extLst>
          </p:cNvPr>
          <p:cNvPicPr>
            <a:picLocks noChangeAspect="1"/>
          </p:cNvPicPr>
          <p:nvPr/>
        </p:nvPicPr>
        <p:blipFill>
          <a:blip r:embed="rId5"/>
          <a:stretch>
            <a:fillRect/>
          </a:stretch>
        </p:blipFill>
        <p:spPr>
          <a:xfrm>
            <a:off x="4344698" y="1133445"/>
            <a:ext cx="1743075" cy="1724025"/>
          </a:xfrm>
          <a:prstGeom prst="rect">
            <a:avLst/>
          </a:prstGeom>
        </p:spPr>
      </p:pic>
      <p:pic>
        <p:nvPicPr>
          <p:cNvPr id="7" name="Hình ảnh 6">
            <a:extLst>
              <a:ext uri="{FF2B5EF4-FFF2-40B4-BE49-F238E27FC236}">
                <a16:creationId xmlns:a16="http://schemas.microsoft.com/office/drawing/2014/main" id="{BD17E380-EB81-4AEA-9A4A-94638DD94F1C}"/>
              </a:ext>
            </a:extLst>
          </p:cNvPr>
          <p:cNvPicPr>
            <a:picLocks noChangeAspect="1"/>
          </p:cNvPicPr>
          <p:nvPr/>
        </p:nvPicPr>
        <p:blipFill>
          <a:blip r:embed="rId6"/>
          <a:stretch>
            <a:fillRect/>
          </a:stretch>
        </p:blipFill>
        <p:spPr>
          <a:xfrm>
            <a:off x="6996068" y="1115490"/>
            <a:ext cx="1714500" cy="1714500"/>
          </a:xfrm>
          <a:prstGeom prst="rect">
            <a:avLst/>
          </a:prstGeom>
        </p:spPr>
      </p:pic>
      <p:sp>
        <p:nvSpPr>
          <p:cNvPr id="8" name="Hộp Văn bản 7">
            <a:extLst>
              <a:ext uri="{FF2B5EF4-FFF2-40B4-BE49-F238E27FC236}">
                <a16:creationId xmlns:a16="http://schemas.microsoft.com/office/drawing/2014/main" id="{FDDC5FFA-3FE5-4113-8AE6-2C369CD7BD01}"/>
              </a:ext>
            </a:extLst>
          </p:cNvPr>
          <p:cNvSpPr txBox="1"/>
          <p:nvPr/>
        </p:nvSpPr>
        <p:spPr>
          <a:xfrm>
            <a:off x="204354" y="1741482"/>
            <a:ext cx="476412" cy="400110"/>
          </a:xfrm>
          <a:prstGeom prst="rect">
            <a:avLst/>
          </a:prstGeom>
          <a:noFill/>
        </p:spPr>
        <p:txBody>
          <a:bodyPr wrap="none" rtlCol="0">
            <a:spAutoFit/>
          </a:bodyPr>
          <a:lstStyle/>
          <a:p>
            <a:r>
              <a:rPr lang="en-US" sz="2000" b="1">
                <a:solidFill>
                  <a:schemeClr val="tx2"/>
                </a:solidFill>
                <a:latin typeface="Fira Sans Condensed" panose="020B0604020202020204" charset="0"/>
              </a:rPr>
              <a:t># 1</a:t>
            </a:r>
          </a:p>
        </p:txBody>
      </p:sp>
      <p:sp>
        <p:nvSpPr>
          <p:cNvPr id="10" name="Hình chữ nhật 9">
            <a:extLst>
              <a:ext uri="{FF2B5EF4-FFF2-40B4-BE49-F238E27FC236}">
                <a16:creationId xmlns:a16="http://schemas.microsoft.com/office/drawing/2014/main" id="{9EEDA558-A121-490F-9B1C-78D8882AA20C}"/>
              </a:ext>
            </a:extLst>
          </p:cNvPr>
          <p:cNvSpPr/>
          <p:nvPr/>
        </p:nvSpPr>
        <p:spPr>
          <a:xfrm>
            <a:off x="3690352" y="1795402"/>
            <a:ext cx="654346" cy="400110"/>
          </a:xfrm>
          <a:prstGeom prst="rect">
            <a:avLst/>
          </a:prstGeom>
        </p:spPr>
        <p:txBody>
          <a:bodyPr wrap="none">
            <a:spAutoFit/>
          </a:bodyPr>
          <a:lstStyle/>
          <a:p>
            <a:pPr lvl="0"/>
            <a:r>
              <a:rPr lang="en-US" sz="2000" b="1">
                <a:solidFill>
                  <a:srgbClr val="F3F3F3"/>
                </a:solidFill>
                <a:latin typeface="Fira Sans Condensed" panose="020B0604020202020204" charset="0"/>
              </a:rPr>
              <a:t># 2.1</a:t>
            </a:r>
          </a:p>
        </p:txBody>
      </p:sp>
      <p:sp>
        <p:nvSpPr>
          <p:cNvPr id="11" name="Hình chữ nhật 10">
            <a:extLst>
              <a:ext uri="{FF2B5EF4-FFF2-40B4-BE49-F238E27FC236}">
                <a16:creationId xmlns:a16="http://schemas.microsoft.com/office/drawing/2014/main" id="{FE7730BA-2FA7-486B-A2A5-1BCF7D8D0240}"/>
              </a:ext>
            </a:extLst>
          </p:cNvPr>
          <p:cNvSpPr/>
          <p:nvPr/>
        </p:nvSpPr>
        <p:spPr>
          <a:xfrm>
            <a:off x="6209938" y="1765061"/>
            <a:ext cx="663964" cy="400110"/>
          </a:xfrm>
          <a:prstGeom prst="rect">
            <a:avLst/>
          </a:prstGeom>
        </p:spPr>
        <p:txBody>
          <a:bodyPr wrap="none">
            <a:spAutoFit/>
          </a:bodyPr>
          <a:lstStyle/>
          <a:p>
            <a:pPr lvl="0"/>
            <a:r>
              <a:rPr lang="en-US" sz="2000" b="1">
                <a:solidFill>
                  <a:srgbClr val="F3F3F3"/>
                </a:solidFill>
                <a:latin typeface="Fira Sans Condensed" panose="020B0604020202020204" charset="0"/>
              </a:rPr>
              <a:t># 2.2</a:t>
            </a:r>
          </a:p>
        </p:txBody>
      </p:sp>
      <p:pic>
        <p:nvPicPr>
          <p:cNvPr id="18" name="Hình ảnh 17">
            <a:extLst>
              <a:ext uri="{FF2B5EF4-FFF2-40B4-BE49-F238E27FC236}">
                <a16:creationId xmlns:a16="http://schemas.microsoft.com/office/drawing/2014/main" id="{A79ADF0D-E133-4D2D-9AD8-51AED7E63C64}"/>
              </a:ext>
            </a:extLst>
          </p:cNvPr>
          <p:cNvPicPr>
            <a:picLocks noChangeAspect="1"/>
          </p:cNvPicPr>
          <p:nvPr/>
        </p:nvPicPr>
        <p:blipFill>
          <a:blip r:embed="rId7"/>
          <a:stretch>
            <a:fillRect/>
          </a:stretch>
        </p:blipFill>
        <p:spPr>
          <a:xfrm>
            <a:off x="898871" y="2829990"/>
            <a:ext cx="1646063" cy="853514"/>
          </a:xfrm>
          <a:prstGeom prst="rect">
            <a:avLst/>
          </a:prstGeom>
        </p:spPr>
      </p:pic>
      <p:pic>
        <p:nvPicPr>
          <p:cNvPr id="19" name="Hình ảnh 18">
            <a:extLst>
              <a:ext uri="{FF2B5EF4-FFF2-40B4-BE49-F238E27FC236}">
                <a16:creationId xmlns:a16="http://schemas.microsoft.com/office/drawing/2014/main" id="{F9D7F2C0-F35C-411E-B19E-31BE3610230F}"/>
              </a:ext>
            </a:extLst>
          </p:cNvPr>
          <p:cNvPicPr>
            <a:picLocks noChangeAspect="1"/>
          </p:cNvPicPr>
          <p:nvPr/>
        </p:nvPicPr>
        <p:blipFill>
          <a:blip r:embed="rId7"/>
          <a:stretch>
            <a:fillRect/>
          </a:stretch>
        </p:blipFill>
        <p:spPr>
          <a:xfrm>
            <a:off x="4386802" y="2843182"/>
            <a:ext cx="1646063" cy="853514"/>
          </a:xfrm>
          <a:prstGeom prst="rect">
            <a:avLst/>
          </a:prstGeom>
        </p:spPr>
      </p:pic>
      <p:pic>
        <p:nvPicPr>
          <p:cNvPr id="20" name="Hình ảnh 19">
            <a:extLst>
              <a:ext uri="{FF2B5EF4-FFF2-40B4-BE49-F238E27FC236}">
                <a16:creationId xmlns:a16="http://schemas.microsoft.com/office/drawing/2014/main" id="{7E9BF319-A1B1-4E43-AA52-4ADE74BECAF9}"/>
              </a:ext>
            </a:extLst>
          </p:cNvPr>
          <p:cNvPicPr>
            <a:picLocks noChangeAspect="1"/>
          </p:cNvPicPr>
          <p:nvPr/>
        </p:nvPicPr>
        <p:blipFill>
          <a:blip r:embed="rId7"/>
          <a:stretch>
            <a:fillRect/>
          </a:stretch>
        </p:blipFill>
        <p:spPr>
          <a:xfrm>
            <a:off x="7030286" y="2829990"/>
            <a:ext cx="1646063" cy="853514"/>
          </a:xfrm>
          <a:prstGeom prst="rect">
            <a:avLst/>
          </a:prstGeom>
        </p:spPr>
      </p:pic>
      <p:sp>
        <p:nvSpPr>
          <p:cNvPr id="22" name="Mũi tên: Xuống 21">
            <a:extLst>
              <a:ext uri="{FF2B5EF4-FFF2-40B4-BE49-F238E27FC236}">
                <a16:creationId xmlns:a16="http://schemas.microsoft.com/office/drawing/2014/main" id="{BCA5AE50-7CC6-4365-A16C-4F7C425659FD}"/>
              </a:ext>
            </a:extLst>
          </p:cNvPr>
          <p:cNvSpPr/>
          <p:nvPr/>
        </p:nvSpPr>
        <p:spPr>
          <a:xfrm rot="17818264">
            <a:off x="2796589" y="3399776"/>
            <a:ext cx="145462" cy="653922"/>
          </a:xfrm>
          <a:prstGeom prst="down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i tên: Xuống 24">
            <a:extLst>
              <a:ext uri="{FF2B5EF4-FFF2-40B4-BE49-F238E27FC236}">
                <a16:creationId xmlns:a16="http://schemas.microsoft.com/office/drawing/2014/main" id="{374A3562-1F51-4FEE-B8E0-D0EE8AF217F0}"/>
              </a:ext>
            </a:extLst>
          </p:cNvPr>
          <p:cNvSpPr/>
          <p:nvPr/>
        </p:nvSpPr>
        <p:spPr>
          <a:xfrm rot="3299044">
            <a:off x="6801171" y="3399777"/>
            <a:ext cx="145462" cy="653922"/>
          </a:xfrm>
          <a:prstGeom prst="down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i tên: Xuống 23">
            <a:extLst>
              <a:ext uri="{FF2B5EF4-FFF2-40B4-BE49-F238E27FC236}">
                <a16:creationId xmlns:a16="http://schemas.microsoft.com/office/drawing/2014/main" id="{87F9F52F-E84A-4445-9849-F182CE290BE7}"/>
              </a:ext>
            </a:extLst>
          </p:cNvPr>
          <p:cNvSpPr/>
          <p:nvPr/>
        </p:nvSpPr>
        <p:spPr>
          <a:xfrm>
            <a:off x="5171208" y="3559871"/>
            <a:ext cx="90054" cy="273650"/>
          </a:xfrm>
          <a:prstGeom prst="down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ình Bầu dục 25">
            <a:extLst>
              <a:ext uri="{FF2B5EF4-FFF2-40B4-BE49-F238E27FC236}">
                <a16:creationId xmlns:a16="http://schemas.microsoft.com/office/drawing/2014/main" id="{CFA19ECF-DF79-41E6-AE02-DF5A4ADC9F2F}"/>
              </a:ext>
            </a:extLst>
          </p:cNvPr>
          <p:cNvSpPr/>
          <p:nvPr/>
        </p:nvSpPr>
        <p:spPr>
          <a:xfrm>
            <a:off x="3941082" y="3970920"/>
            <a:ext cx="2625936" cy="914400"/>
          </a:xfrm>
          <a:prstGeom prst="ellipse">
            <a:avLst/>
          </a:prstGeom>
          <a:solidFill>
            <a:schemeClr val="accent2">
              <a:lumMod val="5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Fira Sans Condensed" panose="020B0604020202020204" charset="0"/>
              </a:rPr>
              <a:t>So sánh dữ liệu</a:t>
            </a:r>
          </a:p>
        </p:txBody>
      </p:sp>
      <p:sp>
        <p:nvSpPr>
          <p:cNvPr id="30" name="Mũi tên: Cong Xuống 29">
            <a:extLst>
              <a:ext uri="{FF2B5EF4-FFF2-40B4-BE49-F238E27FC236}">
                <a16:creationId xmlns:a16="http://schemas.microsoft.com/office/drawing/2014/main" id="{1901E386-9CCE-4256-872C-42F9B8E1C1E5}"/>
              </a:ext>
            </a:extLst>
          </p:cNvPr>
          <p:cNvSpPr/>
          <p:nvPr/>
        </p:nvSpPr>
        <p:spPr>
          <a:xfrm rot="16200000">
            <a:off x="-151103" y="3729427"/>
            <a:ext cx="1362047" cy="669462"/>
          </a:xfrm>
          <a:prstGeom prst="curvedDown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Hộp Văn bản 30">
            <a:extLst>
              <a:ext uri="{FF2B5EF4-FFF2-40B4-BE49-F238E27FC236}">
                <a16:creationId xmlns:a16="http://schemas.microsoft.com/office/drawing/2014/main" id="{27E3050F-D190-455B-BB06-C6526A190BE2}"/>
              </a:ext>
            </a:extLst>
          </p:cNvPr>
          <p:cNvSpPr txBox="1"/>
          <p:nvPr/>
        </p:nvSpPr>
        <p:spPr>
          <a:xfrm>
            <a:off x="1208124" y="4190547"/>
            <a:ext cx="1863011" cy="707886"/>
          </a:xfrm>
          <a:prstGeom prst="rect">
            <a:avLst/>
          </a:prstGeom>
          <a:solidFill>
            <a:schemeClr val="accent6">
              <a:lumMod val="50000"/>
            </a:schemeClr>
          </a:solidFill>
          <a:ln>
            <a:solidFill>
              <a:srgbClr val="FFFFFF"/>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a:solidFill>
                  <a:srgbClr val="FFFFFF"/>
                </a:solidFill>
                <a:latin typeface="Fira Sans Condensed" panose="020B0604020202020204" charset="0"/>
              </a:rPr>
              <a:t>#1 khác #2.1,#2.2</a:t>
            </a:r>
          </a:p>
          <a:p>
            <a:r>
              <a:rPr lang="en-US" sz="2000">
                <a:solidFill>
                  <a:srgbClr val="FFFFFF"/>
                </a:solidFill>
                <a:latin typeface="Fira Sans Condensed" panose="020B0604020202020204" charset="0"/>
              </a:rPr>
              <a:t>#2.1 giống #2.2</a:t>
            </a:r>
          </a:p>
        </p:txBody>
      </p:sp>
      <p:pic>
        <p:nvPicPr>
          <p:cNvPr id="33" name="Hình ảnh 32">
            <a:extLst>
              <a:ext uri="{FF2B5EF4-FFF2-40B4-BE49-F238E27FC236}">
                <a16:creationId xmlns:a16="http://schemas.microsoft.com/office/drawing/2014/main" id="{408D83EE-CA6F-4E8A-9BD7-5B9C6856880A}"/>
              </a:ext>
            </a:extLst>
          </p:cNvPr>
          <p:cNvPicPr>
            <a:picLocks noChangeAspect="1"/>
          </p:cNvPicPr>
          <p:nvPr/>
        </p:nvPicPr>
        <p:blipFill>
          <a:blip r:embed="rId8"/>
          <a:stretch>
            <a:fillRect/>
          </a:stretch>
        </p:blipFill>
        <p:spPr>
          <a:xfrm rot="9211292">
            <a:off x="3186041" y="4285714"/>
            <a:ext cx="640135" cy="408467"/>
          </a:xfrm>
          <a:prstGeom prst="rect">
            <a:avLst/>
          </a:prstGeom>
        </p:spPr>
      </p:pic>
      <p:sp>
        <p:nvSpPr>
          <p:cNvPr id="35" name="Hộp Văn bản 34">
            <a:extLst>
              <a:ext uri="{FF2B5EF4-FFF2-40B4-BE49-F238E27FC236}">
                <a16:creationId xmlns:a16="http://schemas.microsoft.com/office/drawing/2014/main" id="{9E83D7A6-B7DE-46B0-88E5-B64D4D43F955}"/>
              </a:ext>
            </a:extLst>
          </p:cNvPr>
          <p:cNvSpPr txBox="1"/>
          <p:nvPr/>
        </p:nvSpPr>
        <p:spPr>
          <a:xfrm>
            <a:off x="8499763" y="4622136"/>
            <a:ext cx="330540" cy="307777"/>
          </a:xfrm>
          <a:prstGeom prst="rect">
            <a:avLst/>
          </a:prstGeom>
          <a:noFill/>
        </p:spPr>
        <p:txBody>
          <a:bodyPr wrap="none" rtlCol="0">
            <a:spAutoFit/>
          </a:bodyPr>
          <a:lstStyle/>
          <a:p>
            <a:r>
              <a:rPr lang="en-US">
                <a:solidFill>
                  <a:srgbClr val="FFFFFF"/>
                </a:solidFill>
                <a:latin typeface="Fira Sans Condensed" panose="020B0604020202020204" charset="0"/>
              </a:rPr>
              <a:t>21</a:t>
            </a:r>
          </a:p>
        </p:txBody>
      </p:sp>
    </p:spTree>
    <p:extLst>
      <p:ext uri="{BB962C8B-B14F-4D97-AF65-F5344CB8AC3E}">
        <p14:creationId xmlns:p14="http://schemas.microsoft.com/office/powerpoint/2010/main" val="226139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randombar(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randombar(horizontal)">
                                      <p:cBhvr>
                                        <p:cTn id="18" dur="500"/>
                                        <p:tgtEl>
                                          <p:spTgt spid="2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horizontal)">
                                      <p:cBhvr>
                                        <p:cTn id="21" dur="500"/>
                                        <p:tgtEl>
                                          <p:spTgt spid="2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randombar(horizontal)">
                                      <p:cBhvr>
                                        <p:cTn id="24" dur="500"/>
                                        <p:tgtEl>
                                          <p:spTgt spid="25"/>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randombar(horizontal)">
                                      <p:cBhvr>
                                        <p:cTn id="32" dur="500"/>
                                        <p:tgtEl>
                                          <p:spTgt spid="33"/>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randombar(horizontal)">
                                      <p:cBhvr>
                                        <p:cTn id="35" dur="500"/>
                                        <p:tgtEl>
                                          <p:spTgt spid="31"/>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4" grpId="0" animBg="1"/>
      <p:bldP spid="26" grpId="0" animBg="1"/>
      <p:bldP spid="30"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64695" y="971850"/>
            <a:ext cx="384593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Xác minh khuôn mặt</a:t>
            </a:r>
            <a:endParaRPr/>
          </a:p>
        </p:txBody>
      </p:sp>
      <p:sp>
        <p:nvSpPr>
          <p:cNvPr id="175" name="Google Shape;175;p30"/>
          <p:cNvSpPr txBox="1">
            <a:spLocks noGrp="1"/>
          </p:cNvSpPr>
          <p:nvPr>
            <p:ph type="subTitle" idx="1"/>
          </p:nvPr>
        </p:nvSpPr>
        <p:spPr>
          <a:xfrm>
            <a:off x="4917749" y="3290550"/>
            <a:ext cx="3649130" cy="523800"/>
          </a:xfrm>
          <a:prstGeom prst="rect">
            <a:avLst/>
          </a:prstGeom>
        </p:spPr>
        <p:txBody>
          <a:bodyPr spcFirstLastPara="1" wrap="square" lIns="91425" tIns="91425" rIns="91425" bIns="91425" anchor="t" anchorCtr="0">
            <a:noAutofit/>
          </a:bodyPr>
          <a:lstStyle/>
          <a:p>
            <a:r>
              <a:rPr lang="en-US" sz="2800"/>
              <a:t>Face Recognition</a:t>
            </a:r>
          </a:p>
        </p:txBody>
      </p:sp>
      <p:sp>
        <p:nvSpPr>
          <p:cNvPr id="176" name="Google Shape;176;p30"/>
          <p:cNvSpPr txBox="1">
            <a:spLocks noGrp="1"/>
          </p:cNvSpPr>
          <p:nvPr>
            <p:ph type="title" idx="2"/>
          </p:nvPr>
        </p:nvSpPr>
        <p:spPr>
          <a:xfrm>
            <a:off x="4849170" y="1001125"/>
            <a:ext cx="2758338"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Hộp Văn bản 5">
            <a:extLst>
              <a:ext uri="{FF2B5EF4-FFF2-40B4-BE49-F238E27FC236}">
                <a16:creationId xmlns:a16="http://schemas.microsoft.com/office/drawing/2014/main" id="{B8C41431-8FAF-4CE1-98DA-A35AF155E91B}"/>
              </a:ext>
            </a:extLst>
          </p:cNvPr>
          <p:cNvSpPr txBox="1"/>
          <p:nvPr/>
        </p:nvSpPr>
        <p:spPr>
          <a:xfrm>
            <a:off x="8499763" y="4622136"/>
            <a:ext cx="341760" cy="307777"/>
          </a:xfrm>
          <a:prstGeom prst="rect">
            <a:avLst/>
          </a:prstGeom>
          <a:noFill/>
        </p:spPr>
        <p:txBody>
          <a:bodyPr wrap="none" rtlCol="0">
            <a:spAutoFit/>
          </a:bodyPr>
          <a:lstStyle/>
          <a:p>
            <a:r>
              <a:rPr lang="en-US">
                <a:solidFill>
                  <a:srgbClr val="FFFFFF"/>
                </a:solidFill>
                <a:latin typeface="Fira Sans Condensed" panose="020B0604020202020204" charset="0"/>
              </a:rPr>
              <a:t>22</a:t>
            </a:r>
          </a:p>
        </p:txBody>
      </p:sp>
    </p:spTree>
    <p:extLst>
      <p:ext uri="{BB962C8B-B14F-4D97-AF65-F5344CB8AC3E}">
        <p14:creationId xmlns:p14="http://schemas.microsoft.com/office/powerpoint/2010/main" val="4096303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r>
              <a:rPr lang="en-US" sz="3200"/>
              <a:t>Face Recognition</a:t>
            </a:r>
          </a:p>
        </p:txBody>
      </p:sp>
      <p:pic>
        <p:nvPicPr>
          <p:cNvPr id="9" name="Hình ảnh 8">
            <a:extLst>
              <a:ext uri="{FF2B5EF4-FFF2-40B4-BE49-F238E27FC236}">
                <a16:creationId xmlns:a16="http://schemas.microsoft.com/office/drawing/2014/main" id="{F927F3DC-D5F3-46C9-B036-187284B3D872}"/>
              </a:ext>
            </a:extLst>
          </p:cNvPr>
          <p:cNvPicPr>
            <a:picLocks noChangeAspect="1"/>
          </p:cNvPicPr>
          <p:nvPr/>
        </p:nvPicPr>
        <p:blipFill>
          <a:blip r:embed="rId4"/>
          <a:stretch>
            <a:fillRect/>
          </a:stretch>
        </p:blipFill>
        <p:spPr>
          <a:xfrm>
            <a:off x="408272" y="1109058"/>
            <a:ext cx="1686808" cy="1190295"/>
          </a:xfrm>
          <a:prstGeom prst="rect">
            <a:avLst/>
          </a:prstGeom>
        </p:spPr>
      </p:pic>
      <p:sp>
        <p:nvSpPr>
          <p:cNvPr id="10" name="Hộp Văn bản 9">
            <a:extLst>
              <a:ext uri="{FF2B5EF4-FFF2-40B4-BE49-F238E27FC236}">
                <a16:creationId xmlns:a16="http://schemas.microsoft.com/office/drawing/2014/main" id="{5D0149AA-BD75-45CF-81AF-7A506CF058BB}"/>
              </a:ext>
            </a:extLst>
          </p:cNvPr>
          <p:cNvSpPr txBox="1"/>
          <p:nvPr/>
        </p:nvSpPr>
        <p:spPr>
          <a:xfrm>
            <a:off x="720000" y="770504"/>
            <a:ext cx="1143262" cy="338554"/>
          </a:xfrm>
          <a:prstGeom prst="rect">
            <a:avLst/>
          </a:prstGeom>
          <a:noFill/>
        </p:spPr>
        <p:txBody>
          <a:bodyPr wrap="none" rtlCol="0">
            <a:spAutoFit/>
          </a:bodyPr>
          <a:lstStyle/>
          <a:p>
            <a:r>
              <a:rPr lang="en-US" sz="1600">
                <a:solidFill>
                  <a:srgbClr val="FFFFFF"/>
                </a:solidFill>
                <a:latin typeface="Fira Sans Condensed" panose="020B0604020202020204" charset="0"/>
              </a:rPr>
              <a:t>Dữ liệu ảnh</a:t>
            </a:r>
          </a:p>
        </p:txBody>
      </p:sp>
      <p:pic>
        <p:nvPicPr>
          <p:cNvPr id="13" name="Hình ảnh 12">
            <a:extLst>
              <a:ext uri="{FF2B5EF4-FFF2-40B4-BE49-F238E27FC236}">
                <a16:creationId xmlns:a16="http://schemas.microsoft.com/office/drawing/2014/main" id="{6A0C3F75-1FA8-48FE-BC57-822E3BF89294}"/>
              </a:ext>
            </a:extLst>
          </p:cNvPr>
          <p:cNvPicPr>
            <a:picLocks noChangeAspect="1"/>
          </p:cNvPicPr>
          <p:nvPr/>
        </p:nvPicPr>
        <p:blipFill>
          <a:blip r:embed="rId5"/>
          <a:stretch>
            <a:fillRect/>
          </a:stretch>
        </p:blipFill>
        <p:spPr>
          <a:xfrm>
            <a:off x="268991" y="3703666"/>
            <a:ext cx="2137817" cy="1202522"/>
          </a:xfrm>
          <a:prstGeom prst="rect">
            <a:avLst/>
          </a:prstGeom>
        </p:spPr>
      </p:pic>
      <p:sp>
        <p:nvSpPr>
          <p:cNvPr id="15" name="Mũi tên: Phải 14">
            <a:extLst>
              <a:ext uri="{FF2B5EF4-FFF2-40B4-BE49-F238E27FC236}">
                <a16:creationId xmlns:a16="http://schemas.microsoft.com/office/drawing/2014/main" id="{C8A36E44-3553-4E94-AF77-226106B5212A}"/>
              </a:ext>
            </a:extLst>
          </p:cNvPr>
          <p:cNvSpPr/>
          <p:nvPr/>
        </p:nvSpPr>
        <p:spPr>
          <a:xfrm>
            <a:off x="2339677" y="1225259"/>
            <a:ext cx="800081" cy="467915"/>
          </a:xfrm>
          <a:prstGeom prst="rightArrow">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nh chữ nhật 15">
            <a:extLst>
              <a:ext uri="{FF2B5EF4-FFF2-40B4-BE49-F238E27FC236}">
                <a16:creationId xmlns:a16="http://schemas.microsoft.com/office/drawing/2014/main" id="{D8319017-DD5B-483D-9079-B0A54F3D5922}"/>
              </a:ext>
            </a:extLst>
          </p:cNvPr>
          <p:cNvSpPr/>
          <p:nvPr/>
        </p:nvSpPr>
        <p:spPr>
          <a:xfrm>
            <a:off x="2406808" y="917482"/>
            <a:ext cx="494046" cy="307777"/>
          </a:xfrm>
          <a:prstGeom prst="rect">
            <a:avLst/>
          </a:prstGeom>
        </p:spPr>
        <p:txBody>
          <a:bodyPr wrap="none">
            <a:spAutoFit/>
          </a:bodyPr>
          <a:lstStyle/>
          <a:p>
            <a:r>
              <a:rPr lang="en-US">
                <a:solidFill>
                  <a:srgbClr val="FFFFFF"/>
                </a:solidFill>
                <a:latin typeface="Fira Sans Condensed" panose="020B0604020202020204" charset="0"/>
              </a:rPr>
              <a:t>CNN</a:t>
            </a:r>
          </a:p>
        </p:txBody>
      </p:sp>
      <p:graphicFrame>
        <p:nvGraphicFramePr>
          <p:cNvPr id="18" name="Bảng 18">
            <a:extLst>
              <a:ext uri="{FF2B5EF4-FFF2-40B4-BE49-F238E27FC236}">
                <a16:creationId xmlns:a16="http://schemas.microsoft.com/office/drawing/2014/main" id="{71F43C39-4683-4997-8C4B-89ABD2BC9DB5}"/>
              </a:ext>
            </a:extLst>
          </p:cNvPr>
          <p:cNvGraphicFramePr>
            <a:graphicFrameLocks noGrp="1"/>
          </p:cNvGraphicFramePr>
          <p:nvPr>
            <p:extLst>
              <p:ext uri="{D42A27DB-BD31-4B8C-83A1-F6EECF244321}">
                <p14:modId xmlns:p14="http://schemas.microsoft.com/office/powerpoint/2010/main" val="3688719499"/>
              </p:ext>
            </p:extLst>
          </p:nvPr>
        </p:nvGraphicFramePr>
        <p:xfrm>
          <a:off x="3206889" y="834376"/>
          <a:ext cx="882808" cy="1249680"/>
        </p:xfrm>
        <a:graphic>
          <a:graphicData uri="http://schemas.openxmlformats.org/drawingml/2006/table">
            <a:tbl>
              <a:tblPr firstRow="1" bandRow="1">
                <a:tableStyleId>{5DCAF29B-38F8-44D8-A463-1BA0A97226C3}</a:tableStyleId>
              </a:tblPr>
              <a:tblGrid>
                <a:gridCol w="882808">
                  <a:extLst>
                    <a:ext uri="{9D8B030D-6E8A-4147-A177-3AD203B41FA5}">
                      <a16:colId xmlns:a16="http://schemas.microsoft.com/office/drawing/2014/main" val="2632304290"/>
                    </a:ext>
                  </a:extLst>
                </a:gridCol>
              </a:tblGrid>
              <a:tr h="4094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Fira Sans Condensed" panose="020B0604020202020204" charset="0"/>
                          <a:cs typeface="Arial"/>
                          <a:sym typeface="Arial"/>
                        </a:rPr>
                        <a:t>Nhãn tên</a:t>
                      </a:r>
                    </a:p>
                    <a:p>
                      <a:endParaRPr lang="en-US"/>
                    </a:p>
                  </a:txBody>
                  <a:tcPr/>
                </a:tc>
                <a:extLst>
                  <a:ext uri="{0D108BD9-81ED-4DB2-BD59-A6C34878D82A}">
                    <a16:rowId xmlns:a16="http://schemas.microsoft.com/office/drawing/2014/main" val="695202732"/>
                  </a:ext>
                </a:extLst>
              </a:tr>
              <a:tr h="57804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Fira Sans Condensed" panose="020B0604020202020204" charset="0"/>
                          <a:cs typeface="Arial"/>
                          <a:sym typeface="Arial"/>
                        </a:rPr>
                        <a:t>128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Fira Sans Condensed" panose="020B0604020202020204" charset="0"/>
                          <a:cs typeface="Arial"/>
                          <a:sym typeface="Arial"/>
                        </a:rPr>
                        <a:t>Đo lường</a:t>
                      </a:r>
                    </a:p>
                    <a:p>
                      <a:endParaRPr lang="en-US"/>
                    </a:p>
                  </a:txBody>
                  <a:tcPr/>
                </a:tc>
                <a:extLst>
                  <a:ext uri="{0D108BD9-81ED-4DB2-BD59-A6C34878D82A}">
                    <a16:rowId xmlns:a16="http://schemas.microsoft.com/office/drawing/2014/main" val="519011292"/>
                  </a:ext>
                </a:extLst>
              </a:tr>
            </a:tbl>
          </a:graphicData>
        </a:graphic>
      </p:graphicFrame>
      <p:pic>
        <p:nvPicPr>
          <p:cNvPr id="20" name="Hình ảnh 19" descr="Ảnh có chứa văn bản, danh thiếp, đồ họa véc-tơ&#10;&#10;Mô tả được tạo tự động">
            <a:extLst>
              <a:ext uri="{FF2B5EF4-FFF2-40B4-BE49-F238E27FC236}">
                <a16:creationId xmlns:a16="http://schemas.microsoft.com/office/drawing/2014/main" id="{67198127-083C-49AF-AFF2-C5E0FE53E848}"/>
              </a:ext>
            </a:extLst>
          </p:cNvPr>
          <p:cNvPicPr>
            <a:picLocks noChangeAspect="1"/>
          </p:cNvPicPr>
          <p:nvPr/>
        </p:nvPicPr>
        <p:blipFill>
          <a:blip r:embed="rId6"/>
          <a:stretch>
            <a:fillRect/>
          </a:stretch>
        </p:blipFill>
        <p:spPr>
          <a:xfrm>
            <a:off x="5174839" y="902583"/>
            <a:ext cx="1181473" cy="1181473"/>
          </a:xfrm>
          <a:prstGeom prst="rect">
            <a:avLst/>
          </a:prstGeom>
        </p:spPr>
      </p:pic>
      <p:pic>
        <p:nvPicPr>
          <p:cNvPr id="21" name="Hình ảnh 20">
            <a:extLst>
              <a:ext uri="{FF2B5EF4-FFF2-40B4-BE49-F238E27FC236}">
                <a16:creationId xmlns:a16="http://schemas.microsoft.com/office/drawing/2014/main" id="{E6FF770D-1574-4873-BFCF-449252D8C5BB}"/>
              </a:ext>
            </a:extLst>
          </p:cNvPr>
          <p:cNvPicPr>
            <a:picLocks noChangeAspect="1"/>
          </p:cNvPicPr>
          <p:nvPr/>
        </p:nvPicPr>
        <p:blipFill>
          <a:blip r:embed="rId7"/>
          <a:stretch>
            <a:fillRect/>
          </a:stretch>
        </p:blipFill>
        <p:spPr>
          <a:xfrm>
            <a:off x="4251567" y="1162776"/>
            <a:ext cx="829128" cy="530398"/>
          </a:xfrm>
          <a:prstGeom prst="rect">
            <a:avLst/>
          </a:prstGeom>
        </p:spPr>
      </p:pic>
      <p:sp>
        <p:nvSpPr>
          <p:cNvPr id="22" name="Lưu Đồ: Quyết Định 21">
            <a:extLst>
              <a:ext uri="{FF2B5EF4-FFF2-40B4-BE49-F238E27FC236}">
                <a16:creationId xmlns:a16="http://schemas.microsoft.com/office/drawing/2014/main" id="{A9E0747F-1756-4350-9BD8-1A0DD796AF44}"/>
              </a:ext>
            </a:extLst>
          </p:cNvPr>
          <p:cNvSpPr/>
          <p:nvPr/>
        </p:nvSpPr>
        <p:spPr>
          <a:xfrm>
            <a:off x="6137564" y="2507459"/>
            <a:ext cx="2078183" cy="612648"/>
          </a:xfrm>
          <a:prstGeom prst="flowChartDecision">
            <a:avLst/>
          </a:prstGeom>
          <a:solidFill>
            <a:srgbClr val="FFC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Fira Sans Condensed" panose="020B0604020202020204" charset="0"/>
              </a:rPr>
              <a:t>So sánh</a:t>
            </a:r>
          </a:p>
          <a:p>
            <a:pPr algn="ctr"/>
            <a:r>
              <a:rPr lang="en-US" b="1">
                <a:solidFill>
                  <a:schemeClr val="tx1"/>
                </a:solidFill>
                <a:latin typeface="Fira Sans Condensed" panose="020B0604020202020204" charset="0"/>
              </a:rPr>
              <a:t>dữ liệu</a:t>
            </a:r>
          </a:p>
        </p:txBody>
      </p:sp>
      <p:sp>
        <p:nvSpPr>
          <p:cNvPr id="25" name="Mũi tên: Cong Hướng lên 24">
            <a:extLst>
              <a:ext uri="{FF2B5EF4-FFF2-40B4-BE49-F238E27FC236}">
                <a16:creationId xmlns:a16="http://schemas.microsoft.com/office/drawing/2014/main" id="{E6B50A4E-88D0-4D29-A122-0CC40489E423}"/>
              </a:ext>
            </a:extLst>
          </p:cNvPr>
          <p:cNvSpPr/>
          <p:nvPr/>
        </p:nvSpPr>
        <p:spPr>
          <a:xfrm flipV="1">
            <a:off x="6558592" y="1324691"/>
            <a:ext cx="764384" cy="880202"/>
          </a:xfrm>
          <a:prstGeom prst="bentUpArrow">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ình chữ nhật 25">
            <a:extLst>
              <a:ext uri="{FF2B5EF4-FFF2-40B4-BE49-F238E27FC236}">
                <a16:creationId xmlns:a16="http://schemas.microsoft.com/office/drawing/2014/main" id="{897FCED2-140B-48A5-B9A1-41CD63F5681B}"/>
              </a:ext>
            </a:extLst>
          </p:cNvPr>
          <p:cNvSpPr/>
          <p:nvPr/>
        </p:nvSpPr>
        <p:spPr>
          <a:xfrm>
            <a:off x="317775" y="3365112"/>
            <a:ext cx="2089033" cy="338554"/>
          </a:xfrm>
          <a:prstGeom prst="rect">
            <a:avLst/>
          </a:prstGeom>
        </p:spPr>
        <p:txBody>
          <a:bodyPr wrap="none">
            <a:spAutoFit/>
          </a:bodyPr>
          <a:lstStyle/>
          <a:p>
            <a:r>
              <a:rPr lang="en-US" sz="1600">
                <a:solidFill>
                  <a:schemeClr val="tx2"/>
                </a:solidFill>
                <a:latin typeface="Fira Sans Condensed" panose="020B0604020202020204" charset="0"/>
              </a:rPr>
              <a:t>Dữ liệu ảnh từ camera </a:t>
            </a:r>
          </a:p>
        </p:txBody>
      </p:sp>
      <p:pic>
        <p:nvPicPr>
          <p:cNvPr id="28" name="Hình ảnh 27">
            <a:extLst>
              <a:ext uri="{FF2B5EF4-FFF2-40B4-BE49-F238E27FC236}">
                <a16:creationId xmlns:a16="http://schemas.microsoft.com/office/drawing/2014/main" id="{24A6FEC6-7CFD-41ED-B5A4-88E0735DAD9B}"/>
              </a:ext>
            </a:extLst>
          </p:cNvPr>
          <p:cNvPicPr>
            <a:picLocks noChangeAspect="1"/>
          </p:cNvPicPr>
          <p:nvPr/>
        </p:nvPicPr>
        <p:blipFill>
          <a:blip r:embed="rId8"/>
          <a:stretch>
            <a:fillRect/>
          </a:stretch>
        </p:blipFill>
        <p:spPr>
          <a:xfrm>
            <a:off x="3886200" y="3548896"/>
            <a:ext cx="685800" cy="685800"/>
          </a:xfrm>
          <a:prstGeom prst="rect">
            <a:avLst/>
          </a:prstGeom>
        </p:spPr>
      </p:pic>
      <p:pic>
        <p:nvPicPr>
          <p:cNvPr id="31" name="Hình ảnh 30">
            <a:extLst>
              <a:ext uri="{FF2B5EF4-FFF2-40B4-BE49-F238E27FC236}">
                <a16:creationId xmlns:a16="http://schemas.microsoft.com/office/drawing/2014/main" id="{BA5F8445-F728-4C04-AC00-79736A3DC5D3}"/>
              </a:ext>
            </a:extLst>
          </p:cNvPr>
          <p:cNvPicPr>
            <a:picLocks noChangeAspect="1"/>
          </p:cNvPicPr>
          <p:nvPr/>
        </p:nvPicPr>
        <p:blipFill>
          <a:blip r:embed="rId9"/>
          <a:stretch>
            <a:fillRect/>
          </a:stretch>
        </p:blipFill>
        <p:spPr>
          <a:xfrm>
            <a:off x="3100391" y="3548896"/>
            <a:ext cx="590550" cy="628650"/>
          </a:xfrm>
          <a:prstGeom prst="rect">
            <a:avLst/>
          </a:prstGeom>
        </p:spPr>
      </p:pic>
      <p:pic>
        <p:nvPicPr>
          <p:cNvPr id="32" name="Hình ảnh 31">
            <a:extLst>
              <a:ext uri="{FF2B5EF4-FFF2-40B4-BE49-F238E27FC236}">
                <a16:creationId xmlns:a16="http://schemas.microsoft.com/office/drawing/2014/main" id="{B3D4CE54-E9B8-4BEE-89F9-71728E8F608C}"/>
              </a:ext>
            </a:extLst>
          </p:cNvPr>
          <p:cNvPicPr>
            <a:picLocks noChangeAspect="1"/>
          </p:cNvPicPr>
          <p:nvPr/>
        </p:nvPicPr>
        <p:blipFill>
          <a:blip r:embed="rId10"/>
          <a:stretch>
            <a:fillRect/>
          </a:stretch>
        </p:blipFill>
        <p:spPr>
          <a:xfrm>
            <a:off x="3395666" y="4304927"/>
            <a:ext cx="685800" cy="676275"/>
          </a:xfrm>
          <a:prstGeom prst="rect">
            <a:avLst/>
          </a:prstGeom>
        </p:spPr>
      </p:pic>
      <p:pic>
        <p:nvPicPr>
          <p:cNvPr id="33" name="Hình ảnh 32">
            <a:extLst>
              <a:ext uri="{FF2B5EF4-FFF2-40B4-BE49-F238E27FC236}">
                <a16:creationId xmlns:a16="http://schemas.microsoft.com/office/drawing/2014/main" id="{0C6BC80D-4C87-4606-B4B1-3D1CE43990A4}"/>
              </a:ext>
            </a:extLst>
          </p:cNvPr>
          <p:cNvPicPr>
            <a:picLocks noChangeAspect="1"/>
          </p:cNvPicPr>
          <p:nvPr/>
        </p:nvPicPr>
        <p:blipFill>
          <a:blip r:embed="rId7"/>
          <a:stretch>
            <a:fillRect/>
          </a:stretch>
        </p:blipFill>
        <p:spPr>
          <a:xfrm>
            <a:off x="2468909" y="4148830"/>
            <a:ext cx="829128" cy="530398"/>
          </a:xfrm>
          <a:prstGeom prst="rect">
            <a:avLst/>
          </a:prstGeom>
        </p:spPr>
      </p:pic>
      <p:sp>
        <p:nvSpPr>
          <p:cNvPr id="34" name="Hình chữ nhật 33">
            <a:extLst>
              <a:ext uri="{FF2B5EF4-FFF2-40B4-BE49-F238E27FC236}">
                <a16:creationId xmlns:a16="http://schemas.microsoft.com/office/drawing/2014/main" id="{F0A84140-9D7F-427E-B0A0-577F5CDB20E3}"/>
              </a:ext>
            </a:extLst>
          </p:cNvPr>
          <p:cNvSpPr/>
          <p:nvPr/>
        </p:nvSpPr>
        <p:spPr>
          <a:xfrm>
            <a:off x="2481668" y="3914048"/>
            <a:ext cx="508473" cy="307777"/>
          </a:xfrm>
          <a:prstGeom prst="rect">
            <a:avLst/>
          </a:prstGeom>
        </p:spPr>
        <p:txBody>
          <a:bodyPr wrap="none">
            <a:spAutoFit/>
          </a:bodyPr>
          <a:lstStyle/>
          <a:p>
            <a:r>
              <a:rPr lang="en-US">
                <a:solidFill>
                  <a:srgbClr val="FFFFFF"/>
                </a:solidFill>
                <a:latin typeface="Fira Sans Condensed" panose="020B0604020202020204" charset="0"/>
              </a:rPr>
              <a:t>HOG</a:t>
            </a:r>
            <a:endParaRPr lang="en-US"/>
          </a:p>
        </p:txBody>
      </p:sp>
      <p:pic>
        <p:nvPicPr>
          <p:cNvPr id="35" name="Hình ảnh 34">
            <a:extLst>
              <a:ext uri="{FF2B5EF4-FFF2-40B4-BE49-F238E27FC236}">
                <a16:creationId xmlns:a16="http://schemas.microsoft.com/office/drawing/2014/main" id="{1109068A-1A3E-4903-86B7-0303865B095B}"/>
              </a:ext>
            </a:extLst>
          </p:cNvPr>
          <p:cNvPicPr>
            <a:picLocks noChangeAspect="1"/>
          </p:cNvPicPr>
          <p:nvPr/>
        </p:nvPicPr>
        <p:blipFill>
          <a:blip r:embed="rId11"/>
          <a:stretch>
            <a:fillRect/>
          </a:stretch>
        </p:blipFill>
        <p:spPr>
          <a:xfrm>
            <a:off x="4632910" y="3845358"/>
            <a:ext cx="829128" cy="816935"/>
          </a:xfrm>
          <a:prstGeom prst="rect">
            <a:avLst/>
          </a:prstGeom>
        </p:spPr>
      </p:pic>
      <p:sp>
        <p:nvSpPr>
          <p:cNvPr id="36" name="Hình chữ nhật 35">
            <a:extLst>
              <a:ext uri="{FF2B5EF4-FFF2-40B4-BE49-F238E27FC236}">
                <a16:creationId xmlns:a16="http://schemas.microsoft.com/office/drawing/2014/main" id="{5958BAA0-4E97-4BD0-9DBF-B2373FF69D2D}"/>
              </a:ext>
            </a:extLst>
          </p:cNvPr>
          <p:cNvSpPr/>
          <p:nvPr/>
        </p:nvSpPr>
        <p:spPr>
          <a:xfrm>
            <a:off x="5502032" y="4156158"/>
            <a:ext cx="901080" cy="523220"/>
          </a:xfrm>
          <a:prstGeom prst="rect">
            <a:avLst/>
          </a:prstGeom>
          <a:ln>
            <a:solidFill>
              <a:srgbClr val="FFFFFF"/>
            </a:solidFill>
          </a:ln>
        </p:spPr>
        <p:txBody>
          <a:bodyPr wrap="square">
            <a:spAutoFit/>
          </a:bodyPr>
          <a:lstStyle/>
          <a:p>
            <a:pPr lvl="0" algn="ctr">
              <a:defRPr/>
            </a:pPr>
            <a:r>
              <a:rPr lang="en-US">
                <a:solidFill>
                  <a:srgbClr val="FFFFFF"/>
                </a:solidFill>
                <a:latin typeface="Fira Sans Condensed" panose="020B0604020202020204" charset="0"/>
              </a:rPr>
              <a:t>128 </a:t>
            </a:r>
          </a:p>
          <a:p>
            <a:pPr lvl="0" algn="ctr">
              <a:defRPr/>
            </a:pPr>
            <a:r>
              <a:rPr lang="en-US">
                <a:solidFill>
                  <a:srgbClr val="FFFFFF"/>
                </a:solidFill>
                <a:latin typeface="Fira Sans Condensed" panose="020B0604020202020204" charset="0"/>
              </a:rPr>
              <a:t>Đo lường</a:t>
            </a:r>
          </a:p>
        </p:txBody>
      </p:sp>
      <p:sp>
        <p:nvSpPr>
          <p:cNvPr id="38" name="Mũi tên: Cong Hướng lên 37">
            <a:extLst>
              <a:ext uri="{FF2B5EF4-FFF2-40B4-BE49-F238E27FC236}">
                <a16:creationId xmlns:a16="http://schemas.microsoft.com/office/drawing/2014/main" id="{E67E8206-A9D4-4993-A995-A3FFD7EF9288}"/>
              </a:ext>
            </a:extLst>
          </p:cNvPr>
          <p:cNvSpPr/>
          <p:nvPr/>
        </p:nvSpPr>
        <p:spPr>
          <a:xfrm>
            <a:off x="6498959" y="3422186"/>
            <a:ext cx="824017" cy="1104510"/>
          </a:xfrm>
          <a:prstGeom prst="bentUpArrow">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ình chữ nhật 36">
            <a:extLst>
              <a:ext uri="{FF2B5EF4-FFF2-40B4-BE49-F238E27FC236}">
                <a16:creationId xmlns:a16="http://schemas.microsoft.com/office/drawing/2014/main" id="{561B857A-CF26-43F4-A57A-BBDB6492B5A2}"/>
              </a:ext>
            </a:extLst>
          </p:cNvPr>
          <p:cNvSpPr/>
          <p:nvPr/>
        </p:nvSpPr>
        <p:spPr>
          <a:xfrm>
            <a:off x="3395666" y="2507459"/>
            <a:ext cx="1685029" cy="650555"/>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2"/>
                </a:solidFill>
                <a:latin typeface="Fira Sans Condensed" panose="020B0604020202020204" charset="0"/>
              </a:rPr>
              <a:t>Tên đối tượng</a:t>
            </a:r>
          </a:p>
        </p:txBody>
      </p:sp>
      <p:pic>
        <p:nvPicPr>
          <p:cNvPr id="39" name="Hình ảnh 38">
            <a:extLst>
              <a:ext uri="{FF2B5EF4-FFF2-40B4-BE49-F238E27FC236}">
                <a16:creationId xmlns:a16="http://schemas.microsoft.com/office/drawing/2014/main" id="{9443EBDD-9C31-493F-BD6D-D754B6E66C8C}"/>
              </a:ext>
            </a:extLst>
          </p:cNvPr>
          <p:cNvPicPr>
            <a:picLocks noChangeAspect="1"/>
          </p:cNvPicPr>
          <p:nvPr/>
        </p:nvPicPr>
        <p:blipFill>
          <a:blip r:embed="rId7"/>
          <a:stretch>
            <a:fillRect/>
          </a:stretch>
        </p:blipFill>
        <p:spPr>
          <a:xfrm rot="10800000">
            <a:off x="5194565" y="2548584"/>
            <a:ext cx="829128" cy="530398"/>
          </a:xfrm>
          <a:prstGeom prst="rect">
            <a:avLst/>
          </a:prstGeom>
        </p:spPr>
      </p:pic>
      <p:sp>
        <p:nvSpPr>
          <p:cNvPr id="41" name="Hình chữ nhật 40">
            <a:extLst>
              <a:ext uri="{FF2B5EF4-FFF2-40B4-BE49-F238E27FC236}">
                <a16:creationId xmlns:a16="http://schemas.microsoft.com/office/drawing/2014/main" id="{F3967EBA-6263-44AD-A781-0F9243ABD9A1}"/>
              </a:ext>
            </a:extLst>
          </p:cNvPr>
          <p:cNvSpPr/>
          <p:nvPr/>
        </p:nvSpPr>
        <p:spPr>
          <a:xfrm>
            <a:off x="8329618" y="2659894"/>
            <a:ext cx="494046" cy="307777"/>
          </a:xfrm>
          <a:prstGeom prst="rect">
            <a:avLst/>
          </a:prstGeom>
        </p:spPr>
        <p:txBody>
          <a:bodyPr wrap="none">
            <a:spAutoFit/>
          </a:bodyPr>
          <a:lstStyle/>
          <a:p>
            <a:pPr lvl="0"/>
            <a:r>
              <a:rPr lang="en-US">
                <a:solidFill>
                  <a:srgbClr val="FFFFFF"/>
                </a:solidFill>
                <a:latin typeface="Fira Sans Condensed" panose="020B0604020202020204" charset="0"/>
              </a:rPr>
              <a:t>VSM</a:t>
            </a:r>
            <a:endParaRPr lang="en-US"/>
          </a:p>
        </p:txBody>
      </p:sp>
      <p:sp>
        <p:nvSpPr>
          <p:cNvPr id="43" name="Hộp Văn bản 42">
            <a:extLst>
              <a:ext uri="{FF2B5EF4-FFF2-40B4-BE49-F238E27FC236}">
                <a16:creationId xmlns:a16="http://schemas.microsoft.com/office/drawing/2014/main" id="{F5DE2685-9BE8-489F-B7C5-589EF602EEFE}"/>
              </a:ext>
            </a:extLst>
          </p:cNvPr>
          <p:cNvSpPr txBox="1"/>
          <p:nvPr/>
        </p:nvSpPr>
        <p:spPr>
          <a:xfrm>
            <a:off x="8499763" y="4622136"/>
            <a:ext cx="344966" cy="307777"/>
          </a:xfrm>
          <a:prstGeom prst="rect">
            <a:avLst/>
          </a:prstGeom>
          <a:noFill/>
        </p:spPr>
        <p:txBody>
          <a:bodyPr wrap="none" rtlCol="0">
            <a:spAutoFit/>
          </a:bodyPr>
          <a:lstStyle/>
          <a:p>
            <a:r>
              <a:rPr lang="en-US">
                <a:solidFill>
                  <a:srgbClr val="FFFFFF"/>
                </a:solidFill>
                <a:latin typeface="Fira Sans Condensed" panose="020B0604020202020204" charset="0"/>
              </a:rPr>
              <a:t>23</a:t>
            </a:r>
          </a:p>
        </p:txBody>
      </p:sp>
    </p:spTree>
    <p:extLst>
      <p:ext uri="{BB962C8B-B14F-4D97-AF65-F5344CB8AC3E}">
        <p14:creationId xmlns:p14="http://schemas.microsoft.com/office/powerpoint/2010/main" val="1006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randombar(horizontal)">
                                      <p:cBhvr>
                                        <p:cTn id="18" dur="500"/>
                                        <p:tgtEl>
                                          <p:spTgt spid="21"/>
                                        </p:tgtEl>
                                      </p:cBhvr>
                                    </p:animEffect>
                                  </p:childTnLst>
                                </p:cTn>
                              </p:par>
                              <p:par>
                                <p:cTn id="19" presetID="14" presetClass="entr" presetSubtype="1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randombar(horizontal)">
                                      <p:cBhvr>
                                        <p:cTn id="26" dur="500"/>
                                        <p:tgtEl>
                                          <p:spTgt spid="33"/>
                                        </p:tgtEl>
                                      </p:cBhvr>
                                    </p:animEffect>
                                  </p:childTnLst>
                                </p:cTn>
                              </p:par>
                              <p:par>
                                <p:cTn id="27" presetID="14"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randombar(horizontal)">
                                      <p:cBhvr>
                                        <p:cTn id="35" dur="500"/>
                                        <p:tgtEl>
                                          <p:spTgt spid="32"/>
                                        </p:tgtEl>
                                      </p:cBhvr>
                                    </p:animEffect>
                                  </p:childTnLst>
                                </p:cTn>
                              </p:par>
                              <p:par>
                                <p:cTn id="36" presetID="14" presetClass="entr" presetSubtype="1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randombar(horizontal)">
                                      <p:cBhvr>
                                        <p:cTn id="38" dur="500"/>
                                        <p:tgtEl>
                                          <p:spTgt spid="3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randombar(horizontal)">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randombar(horizontal)">
                                      <p:cBhvr>
                                        <p:cTn id="46" dur="500"/>
                                        <p:tgtEl>
                                          <p:spTgt spid="2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randombar(horizontal)">
                                      <p:cBhvr>
                                        <p:cTn id="49" dur="500"/>
                                        <p:tgtEl>
                                          <p:spTgt spid="38"/>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5"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randombar(vertical)">
                                      <p:cBhvr>
                                        <p:cTn id="61" dur="500"/>
                                        <p:tgtEl>
                                          <p:spTgt spid="37"/>
                                        </p:tgtEl>
                                      </p:cBhvr>
                                    </p:animEffect>
                                  </p:childTnLst>
                                </p:cTn>
                              </p:par>
                              <p:par>
                                <p:cTn id="62" presetID="14" presetClass="entr" presetSubtype="5"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randombar(vertical)">
                                      <p:cBhvr>
                                        <p:cTn id="6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2" grpId="0" animBg="1"/>
      <p:bldP spid="25" grpId="0" animBg="1"/>
      <p:bldP spid="36" grpId="0" animBg="1"/>
      <p:bldP spid="38" grpId="0" animBg="1"/>
      <p:bldP spid="37" grpId="0" animBg="1"/>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64695" y="971850"/>
            <a:ext cx="384593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Các bước triển khai hệ thống</a:t>
            </a:r>
            <a:endParaRPr/>
          </a:p>
        </p:txBody>
      </p:sp>
      <p:sp>
        <p:nvSpPr>
          <p:cNvPr id="175" name="Google Shape;175;p30"/>
          <p:cNvSpPr txBox="1">
            <a:spLocks noGrp="1"/>
          </p:cNvSpPr>
          <p:nvPr>
            <p:ph type="subTitle" idx="1"/>
          </p:nvPr>
        </p:nvSpPr>
        <p:spPr>
          <a:xfrm>
            <a:off x="4917749" y="3290550"/>
            <a:ext cx="3649130" cy="523800"/>
          </a:xfrm>
          <a:prstGeom prst="rect">
            <a:avLst/>
          </a:prstGeom>
        </p:spPr>
        <p:txBody>
          <a:bodyPr spcFirstLastPara="1" wrap="square" lIns="91425" tIns="91425" rIns="91425" bIns="91425" anchor="t" anchorCtr="0">
            <a:noAutofit/>
          </a:bodyPr>
          <a:lstStyle/>
          <a:p>
            <a:endParaRPr lang="en-US" sz="2800"/>
          </a:p>
        </p:txBody>
      </p:sp>
      <p:sp>
        <p:nvSpPr>
          <p:cNvPr id="176" name="Google Shape;176;p30"/>
          <p:cNvSpPr txBox="1">
            <a:spLocks noGrp="1"/>
          </p:cNvSpPr>
          <p:nvPr>
            <p:ph type="title" idx="2"/>
          </p:nvPr>
        </p:nvSpPr>
        <p:spPr>
          <a:xfrm>
            <a:off x="4849170" y="1001125"/>
            <a:ext cx="2758338"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Hộp Văn bản 5">
            <a:extLst>
              <a:ext uri="{FF2B5EF4-FFF2-40B4-BE49-F238E27FC236}">
                <a16:creationId xmlns:a16="http://schemas.microsoft.com/office/drawing/2014/main" id="{D4E39C23-57B3-456A-98A8-C3CF1382170D}"/>
              </a:ext>
            </a:extLst>
          </p:cNvPr>
          <p:cNvSpPr txBox="1"/>
          <p:nvPr/>
        </p:nvSpPr>
        <p:spPr>
          <a:xfrm>
            <a:off x="8499763" y="4622136"/>
            <a:ext cx="349776" cy="307777"/>
          </a:xfrm>
          <a:prstGeom prst="rect">
            <a:avLst/>
          </a:prstGeom>
          <a:noFill/>
        </p:spPr>
        <p:txBody>
          <a:bodyPr wrap="none" rtlCol="0">
            <a:spAutoFit/>
          </a:bodyPr>
          <a:lstStyle/>
          <a:p>
            <a:r>
              <a:rPr lang="en-US">
                <a:solidFill>
                  <a:srgbClr val="FFFFFF"/>
                </a:solidFill>
                <a:latin typeface="Fira Sans Condensed" panose="020B0604020202020204" charset="0"/>
              </a:rPr>
              <a:t>24</a:t>
            </a:r>
          </a:p>
        </p:txBody>
      </p:sp>
    </p:spTree>
    <p:extLst>
      <p:ext uri="{BB962C8B-B14F-4D97-AF65-F5344CB8AC3E}">
        <p14:creationId xmlns:p14="http://schemas.microsoft.com/office/powerpoint/2010/main" val="1123741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Ghi nhớ dữ liệu </a:t>
            </a:r>
            <a:br>
              <a:rPr lang="en-US"/>
            </a:br>
            <a:endParaRPr/>
          </a:p>
        </p:txBody>
      </p:sp>
      <p:pic>
        <p:nvPicPr>
          <p:cNvPr id="2" name="Hình ảnh 1">
            <a:extLst>
              <a:ext uri="{FF2B5EF4-FFF2-40B4-BE49-F238E27FC236}">
                <a16:creationId xmlns:a16="http://schemas.microsoft.com/office/drawing/2014/main" id="{718FA967-FADC-4EA9-B840-8BFA8343DC1E}"/>
              </a:ext>
            </a:extLst>
          </p:cNvPr>
          <p:cNvPicPr>
            <a:picLocks noChangeAspect="1"/>
          </p:cNvPicPr>
          <p:nvPr/>
        </p:nvPicPr>
        <p:blipFill>
          <a:blip r:embed="rId4"/>
          <a:stretch>
            <a:fillRect/>
          </a:stretch>
        </p:blipFill>
        <p:spPr>
          <a:xfrm>
            <a:off x="354766" y="831719"/>
            <a:ext cx="4367135" cy="3480061"/>
          </a:xfrm>
          <a:prstGeom prst="rect">
            <a:avLst/>
          </a:prstGeom>
        </p:spPr>
      </p:pic>
      <p:sp>
        <p:nvSpPr>
          <p:cNvPr id="3" name="Hộp Văn bản 2">
            <a:extLst>
              <a:ext uri="{FF2B5EF4-FFF2-40B4-BE49-F238E27FC236}">
                <a16:creationId xmlns:a16="http://schemas.microsoft.com/office/drawing/2014/main" id="{B2FED908-5C7C-4C33-AFE9-CD9E3CEA5FCD}"/>
              </a:ext>
            </a:extLst>
          </p:cNvPr>
          <p:cNvSpPr txBox="1"/>
          <p:nvPr/>
        </p:nvSpPr>
        <p:spPr>
          <a:xfrm>
            <a:off x="4721901" y="831719"/>
            <a:ext cx="4309672" cy="2985433"/>
          </a:xfrm>
          <a:prstGeom prst="rect">
            <a:avLst/>
          </a:prstGeom>
          <a:noFill/>
        </p:spPr>
        <p:txBody>
          <a:bodyPr wrap="square" rtlCol="0">
            <a:spAutoFit/>
          </a:bodyPr>
          <a:lstStyle/>
          <a:p>
            <a:r>
              <a:rPr lang="en-US" sz="2400">
                <a:solidFill>
                  <a:srgbClr val="FFFFFF"/>
                </a:solidFill>
                <a:latin typeface="Fira Sans Condensed" panose="020B0604020202020204" charset="0"/>
              </a:rPr>
              <a:t>B</a:t>
            </a:r>
            <a:r>
              <a:rPr lang="vi-VN" sz="2400">
                <a:solidFill>
                  <a:srgbClr val="FFFFFF"/>
                </a:solidFill>
                <a:latin typeface="Fira Sans Condensed" panose="020B0604020202020204" charset="0"/>
              </a:rPr>
              <a:t>ư</a:t>
            </a:r>
            <a:r>
              <a:rPr lang="en-US" sz="2400">
                <a:solidFill>
                  <a:srgbClr val="FFFFFF"/>
                </a:solidFill>
                <a:latin typeface="Fira Sans Condensed" panose="020B0604020202020204" charset="0"/>
              </a:rPr>
              <a:t>ớc 1:</a:t>
            </a:r>
          </a:p>
          <a:p>
            <a:endParaRPr lang="en-US" sz="24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Sử dụng hàm nhận diện khuôn mặt đ</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ợc xây dựng sẳn trong th</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 viện Dlib để cắt hình ảnh khuôn mặt từ camera</a:t>
            </a:r>
          </a:p>
          <a:p>
            <a:pPr marL="285750" indent="-285750">
              <a:buFont typeface="Arial" panose="020B0604020202020204" pitchFamily="34" charset="0"/>
              <a:buChar char="•"/>
            </a:pPr>
            <a:endParaRPr lang="en-US" sz="20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Lưu vào c</a:t>
            </a:r>
            <a:r>
              <a:rPr lang="vi-VN" sz="2000">
                <a:solidFill>
                  <a:srgbClr val="FFFFFF"/>
                </a:solidFill>
                <a:latin typeface="Fira Sans Condensed" panose="020B0604020202020204" charset="0"/>
              </a:rPr>
              <a:t>ơ</a:t>
            </a:r>
            <a:r>
              <a:rPr lang="en-US" sz="2000">
                <a:solidFill>
                  <a:srgbClr val="FFFFFF"/>
                </a:solidFill>
                <a:latin typeface="Fira Sans Condensed" panose="020B0604020202020204" charset="0"/>
              </a:rPr>
              <a:t> sở dữ liệu cùng với thông tin của sinh viên</a:t>
            </a:r>
          </a:p>
        </p:txBody>
      </p:sp>
      <p:sp>
        <p:nvSpPr>
          <p:cNvPr id="5" name="Hộp Văn bản 4">
            <a:extLst>
              <a:ext uri="{FF2B5EF4-FFF2-40B4-BE49-F238E27FC236}">
                <a16:creationId xmlns:a16="http://schemas.microsoft.com/office/drawing/2014/main" id="{32E38BD9-7395-488A-ABCC-AF301F55DCAB}"/>
              </a:ext>
            </a:extLst>
          </p:cNvPr>
          <p:cNvSpPr txBox="1"/>
          <p:nvPr/>
        </p:nvSpPr>
        <p:spPr>
          <a:xfrm>
            <a:off x="8499763" y="4622136"/>
            <a:ext cx="344966" cy="307777"/>
          </a:xfrm>
          <a:prstGeom prst="rect">
            <a:avLst/>
          </a:prstGeom>
          <a:noFill/>
        </p:spPr>
        <p:txBody>
          <a:bodyPr wrap="none" rtlCol="0">
            <a:spAutoFit/>
          </a:bodyPr>
          <a:lstStyle/>
          <a:p>
            <a:r>
              <a:rPr lang="en-US">
                <a:solidFill>
                  <a:srgbClr val="FFFFFF"/>
                </a:solidFill>
                <a:latin typeface="Fira Sans Condensed" panose="020B0604020202020204" charset="0"/>
              </a:rPr>
              <a:t>25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Huấn luyện dữ liệu </a:t>
            </a:r>
            <a:br>
              <a:rPr lang="en-US"/>
            </a:br>
            <a:endParaRPr/>
          </a:p>
        </p:txBody>
      </p:sp>
      <p:pic>
        <p:nvPicPr>
          <p:cNvPr id="2" name="Hình ảnh 1">
            <a:extLst>
              <a:ext uri="{FF2B5EF4-FFF2-40B4-BE49-F238E27FC236}">
                <a16:creationId xmlns:a16="http://schemas.microsoft.com/office/drawing/2014/main" id="{4041C384-614D-4EAD-BD1E-26CF08D59FF0}"/>
              </a:ext>
            </a:extLst>
          </p:cNvPr>
          <p:cNvPicPr>
            <a:picLocks noChangeAspect="1"/>
          </p:cNvPicPr>
          <p:nvPr/>
        </p:nvPicPr>
        <p:blipFill>
          <a:blip r:embed="rId4"/>
          <a:stretch>
            <a:fillRect/>
          </a:stretch>
        </p:blipFill>
        <p:spPr>
          <a:xfrm>
            <a:off x="171764" y="1292628"/>
            <a:ext cx="4250336" cy="2558243"/>
          </a:xfrm>
          <a:prstGeom prst="rect">
            <a:avLst/>
          </a:prstGeom>
        </p:spPr>
      </p:pic>
      <p:sp>
        <p:nvSpPr>
          <p:cNvPr id="4" name="Hộp Văn bản 3">
            <a:extLst>
              <a:ext uri="{FF2B5EF4-FFF2-40B4-BE49-F238E27FC236}">
                <a16:creationId xmlns:a16="http://schemas.microsoft.com/office/drawing/2014/main" id="{58B13234-1410-4124-91A9-519B35795AC1}"/>
              </a:ext>
            </a:extLst>
          </p:cNvPr>
          <p:cNvSpPr txBox="1"/>
          <p:nvPr/>
        </p:nvSpPr>
        <p:spPr>
          <a:xfrm>
            <a:off x="4662564" y="1079033"/>
            <a:ext cx="4309672" cy="3539430"/>
          </a:xfrm>
          <a:prstGeom prst="rect">
            <a:avLst/>
          </a:prstGeom>
          <a:noFill/>
        </p:spPr>
        <p:txBody>
          <a:bodyPr wrap="square" rtlCol="0">
            <a:spAutoFit/>
          </a:bodyPr>
          <a:lstStyle/>
          <a:p>
            <a:r>
              <a:rPr lang="en-US" sz="2400">
                <a:solidFill>
                  <a:srgbClr val="FFFFFF"/>
                </a:solidFill>
                <a:latin typeface="Fira Sans Condensed" panose="020B0604020202020204" charset="0"/>
              </a:rPr>
              <a:t>B</a:t>
            </a:r>
            <a:r>
              <a:rPr lang="vi-VN" sz="2400">
                <a:solidFill>
                  <a:srgbClr val="FFFFFF"/>
                </a:solidFill>
                <a:latin typeface="Fira Sans Condensed" panose="020B0604020202020204" charset="0"/>
              </a:rPr>
              <a:t>ư</a:t>
            </a:r>
            <a:r>
              <a:rPr lang="en-US" sz="2400">
                <a:solidFill>
                  <a:srgbClr val="FFFFFF"/>
                </a:solidFill>
                <a:latin typeface="Fira Sans Condensed" panose="020B0604020202020204" charset="0"/>
              </a:rPr>
              <a:t>ớc 2:</a:t>
            </a:r>
          </a:p>
          <a:p>
            <a:endParaRPr lang="en-US" sz="20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Chuyển dữ liệu hình ảnh sang ảnh xám</a:t>
            </a:r>
          </a:p>
          <a:p>
            <a:pPr marL="285750" indent="-285750">
              <a:buFont typeface="Arial" panose="020B0604020202020204" pitchFamily="34" charset="0"/>
              <a:buChar char="•"/>
            </a:pPr>
            <a:endParaRPr lang="en-US" sz="20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Sử dụng mạng CNN để trích xuất 128 đo lường</a:t>
            </a:r>
          </a:p>
          <a:p>
            <a:pPr marL="285750" indent="-285750">
              <a:buFont typeface="Arial" panose="020B0604020202020204" pitchFamily="34" charset="0"/>
              <a:buChar char="•"/>
            </a:pPr>
            <a:endParaRPr lang="en-US" sz="20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Ghi nhớ dữ liệu vào file huấn luyện cùng với thông tin ảnh của sinh viên đ</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ợc huấn luyện</a:t>
            </a:r>
          </a:p>
        </p:txBody>
      </p:sp>
      <p:sp>
        <p:nvSpPr>
          <p:cNvPr id="5" name="Hộp Văn bản 4">
            <a:extLst>
              <a:ext uri="{FF2B5EF4-FFF2-40B4-BE49-F238E27FC236}">
                <a16:creationId xmlns:a16="http://schemas.microsoft.com/office/drawing/2014/main" id="{83A6EC07-B5DC-4349-87F4-66351B955265}"/>
              </a:ext>
            </a:extLst>
          </p:cNvPr>
          <p:cNvSpPr txBox="1"/>
          <p:nvPr/>
        </p:nvSpPr>
        <p:spPr>
          <a:xfrm>
            <a:off x="8499763" y="4622136"/>
            <a:ext cx="352982" cy="307777"/>
          </a:xfrm>
          <a:prstGeom prst="rect">
            <a:avLst/>
          </a:prstGeom>
          <a:noFill/>
        </p:spPr>
        <p:txBody>
          <a:bodyPr wrap="none" rtlCol="0">
            <a:spAutoFit/>
          </a:bodyPr>
          <a:lstStyle/>
          <a:p>
            <a:r>
              <a:rPr lang="en-US">
                <a:solidFill>
                  <a:srgbClr val="FFFFFF"/>
                </a:solidFill>
                <a:latin typeface="Fira Sans Condensed" panose="020B0604020202020204" charset="0"/>
              </a:rPr>
              <a:t>26</a:t>
            </a:r>
          </a:p>
        </p:txBody>
      </p:sp>
    </p:spTree>
    <p:extLst>
      <p:ext uri="{BB962C8B-B14F-4D97-AF65-F5344CB8AC3E}">
        <p14:creationId xmlns:p14="http://schemas.microsoft.com/office/powerpoint/2010/main" val="2552761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Xác minh khuôn mặt</a:t>
            </a:r>
            <a:br>
              <a:rPr lang="en-US"/>
            </a:br>
            <a:endParaRPr/>
          </a:p>
        </p:txBody>
      </p:sp>
      <p:sp>
        <p:nvSpPr>
          <p:cNvPr id="4" name="Hộp Văn bản 3">
            <a:extLst>
              <a:ext uri="{FF2B5EF4-FFF2-40B4-BE49-F238E27FC236}">
                <a16:creationId xmlns:a16="http://schemas.microsoft.com/office/drawing/2014/main" id="{58B13234-1410-4124-91A9-519B35795AC1}"/>
              </a:ext>
            </a:extLst>
          </p:cNvPr>
          <p:cNvSpPr txBox="1"/>
          <p:nvPr/>
        </p:nvSpPr>
        <p:spPr>
          <a:xfrm>
            <a:off x="4572000" y="1214203"/>
            <a:ext cx="4309672" cy="3170099"/>
          </a:xfrm>
          <a:prstGeom prst="rect">
            <a:avLst/>
          </a:prstGeom>
          <a:noFill/>
        </p:spPr>
        <p:txBody>
          <a:bodyPr wrap="square" rtlCol="0">
            <a:spAutoFit/>
          </a:bodyPr>
          <a:lstStyle/>
          <a:p>
            <a:r>
              <a:rPr lang="en-US" sz="2000">
                <a:solidFill>
                  <a:srgbClr val="FFFFFF"/>
                </a:solidFill>
                <a:latin typeface="Fira Sans Condensed" panose="020B0604020202020204" charset="0"/>
              </a:rPr>
              <a:t>B</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ớc 3 :</a:t>
            </a:r>
          </a:p>
          <a:p>
            <a:endParaRPr lang="en-US" sz="2000">
              <a:solidFill>
                <a:srgbClr val="FFFFFF"/>
              </a:solidFill>
              <a:latin typeface="Fira Sans Condensed" panose="020B0604020202020204" charset="0"/>
            </a:endParaRPr>
          </a:p>
          <a:p>
            <a:pPr marL="342900" indent="-342900">
              <a:buFont typeface="Arial" panose="020B0604020202020204" pitchFamily="34" charset="0"/>
              <a:buChar char="•"/>
            </a:pPr>
            <a:r>
              <a:rPr lang="en-US" sz="2000">
                <a:solidFill>
                  <a:srgbClr val="FFFFFF"/>
                </a:solidFill>
                <a:latin typeface="Fira Sans Condensed" panose="020B0604020202020204" charset="0"/>
              </a:rPr>
              <a:t>Lặp lại b</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ớc nhận dạng khuôn mặt</a:t>
            </a:r>
          </a:p>
          <a:p>
            <a:pPr marL="342900" indent="-342900">
              <a:buFont typeface="Arial" panose="020B0604020202020204" pitchFamily="34" charset="0"/>
              <a:buChar char="•"/>
            </a:pPr>
            <a:endParaRPr lang="en-US" sz="2000">
              <a:solidFill>
                <a:srgbClr val="FFFFFF"/>
              </a:solidFill>
              <a:latin typeface="Fira Sans Condensed" panose="020B0604020202020204" charset="0"/>
            </a:endParaRPr>
          </a:p>
          <a:p>
            <a:pPr marL="342900" indent="-342900">
              <a:buFont typeface="Arial" panose="020B0604020202020204" pitchFamily="34" charset="0"/>
              <a:buChar char="•"/>
            </a:pPr>
            <a:r>
              <a:rPr lang="en-US" sz="2000">
                <a:solidFill>
                  <a:srgbClr val="FFFFFF"/>
                </a:solidFill>
                <a:latin typeface="Fira Sans Condensed" panose="020B0604020202020204" charset="0"/>
              </a:rPr>
              <a:t>Sử dụng CNN trích xuất đo lường từ khung hình</a:t>
            </a:r>
          </a:p>
          <a:p>
            <a:pPr marL="342900" indent="-342900">
              <a:buFont typeface="Arial" panose="020B0604020202020204" pitchFamily="34" charset="0"/>
              <a:buChar char="•"/>
            </a:pPr>
            <a:endParaRPr lang="en-US" sz="20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So sánh dữ liệu đã đ</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ợc huấn luyện bằng SVM để xác minh danh tính sinh viên</a:t>
            </a:r>
          </a:p>
        </p:txBody>
      </p:sp>
      <p:pic>
        <p:nvPicPr>
          <p:cNvPr id="3" name="Hình ảnh 2">
            <a:extLst>
              <a:ext uri="{FF2B5EF4-FFF2-40B4-BE49-F238E27FC236}">
                <a16:creationId xmlns:a16="http://schemas.microsoft.com/office/drawing/2014/main" id="{46A82CF6-6C97-4A71-9273-BA309AA9502A}"/>
              </a:ext>
            </a:extLst>
          </p:cNvPr>
          <p:cNvPicPr>
            <a:picLocks noChangeAspect="1"/>
          </p:cNvPicPr>
          <p:nvPr/>
        </p:nvPicPr>
        <p:blipFill>
          <a:blip r:embed="rId4"/>
          <a:stretch>
            <a:fillRect/>
          </a:stretch>
        </p:blipFill>
        <p:spPr>
          <a:xfrm>
            <a:off x="345165" y="1214203"/>
            <a:ext cx="3896536" cy="3149340"/>
          </a:xfrm>
          <a:prstGeom prst="rect">
            <a:avLst/>
          </a:prstGeom>
        </p:spPr>
      </p:pic>
      <p:sp>
        <p:nvSpPr>
          <p:cNvPr id="5" name="Hộp Văn bản 4">
            <a:extLst>
              <a:ext uri="{FF2B5EF4-FFF2-40B4-BE49-F238E27FC236}">
                <a16:creationId xmlns:a16="http://schemas.microsoft.com/office/drawing/2014/main" id="{3BB0D77C-F564-458E-A066-DB074F0ACA4D}"/>
              </a:ext>
            </a:extLst>
          </p:cNvPr>
          <p:cNvSpPr txBox="1"/>
          <p:nvPr/>
        </p:nvSpPr>
        <p:spPr>
          <a:xfrm>
            <a:off x="8499763" y="4622136"/>
            <a:ext cx="335348" cy="307777"/>
          </a:xfrm>
          <a:prstGeom prst="rect">
            <a:avLst/>
          </a:prstGeom>
          <a:noFill/>
        </p:spPr>
        <p:txBody>
          <a:bodyPr wrap="none" rtlCol="0">
            <a:spAutoFit/>
          </a:bodyPr>
          <a:lstStyle/>
          <a:p>
            <a:r>
              <a:rPr lang="en-US">
                <a:solidFill>
                  <a:srgbClr val="FFFFFF"/>
                </a:solidFill>
                <a:latin typeface="Fira Sans Condensed" panose="020B0604020202020204" charset="0"/>
              </a:rPr>
              <a:t>27</a:t>
            </a:r>
          </a:p>
        </p:txBody>
      </p:sp>
    </p:spTree>
    <p:extLst>
      <p:ext uri="{BB962C8B-B14F-4D97-AF65-F5344CB8AC3E}">
        <p14:creationId xmlns:p14="http://schemas.microsoft.com/office/powerpoint/2010/main" val="553459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152982" y="1954512"/>
            <a:ext cx="3155602" cy="12344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t>Ph</a:t>
            </a:r>
            <a:r>
              <a:rPr lang="vi-VN" sz="3200"/>
              <a:t>ư</a:t>
            </a:r>
            <a:r>
              <a:rPr lang="en-US" sz="3200"/>
              <a:t>ơng pháp </a:t>
            </a:r>
            <a:br>
              <a:rPr lang="en-US" sz="3200"/>
            </a:br>
            <a:r>
              <a:rPr lang="en-US" sz="3200"/>
              <a:t>điểm danh</a:t>
            </a:r>
            <a:endParaRPr sz="3200"/>
          </a:p>
        </p:txBody>
      </p:sp>
      <p:cxnSp>
        <p:nvCxnSpPr>
          <p:cNvPr id="143" name="Google Shape;143;p28"/>
          <p:cNvCxnSpPr>
            <a:cxnSpLocks/>
          </p:cNvCxnSpPr>
          <p:nvPr/>
        </p:nvCxnSpPr>
        <p:spPr>
          <a:xfrm>
            <a:off x="5342281" y="465708"/>
            <a:ext cx="0" cy="4166252"/>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174306" y="71352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Gọi tên sinh viên  </a:t>
            </a:r>
            <a:endParaRPr sz="200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5446556" y="713528"/>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Ngày x</a:t>
            </a:r>
            <a:r>
              <a:rPr lang="vi-VN" sz="2400" b="1">
                <a:solidFill>
                  <a:srgbClr val="F3F3F3"/>
                </a:solidFill>
                <a:latin typeface="Rajdhani"/>
                <a:ea typeface="Rajdhani"/>
                <a:cs typeface="Rajdhani"/>
                <a:sym typeface="Rajdhani"/>
              </a:rPr>
              <a:t>ư</a:t>
            </a:r>
            <a:r>
              <a:rPr lang="en-US" sz="2400" b="1">
                <a:solidFill>
                  <a:srgbClr val="F3F3F3"/>
                </a:solidFill>
                <a:latin typeface="Rajdhani"/>
                <a:ea typeface="Rajdhani"/>
                <a:cs typeface="Rajdhani"/>
                <a:sym typeface="Rajdhani"/>
              </a:rPr>
              <a:t>a</a:t>
            </a:r>
            <a:endParaRPr sz="2400" b="1">
              <a:solidFill>
                <a:srgbClr val="F3F3F3"/>
              </a:solidFill>
              <a:latin typeface="Rajdhani"/>
              <a:ea typeface="Rajdhani"/>
              <a:cs typeface="Rajdhani"/>
              <a:sym typeface="Rajdhani"/>
            </a:endParaRPr>
          </a:p>
        </p:txBody>
      </p:sp>
      <p:sp>
        <p:nvSpPr>
          <p:cNvPr id="146" name="Google Shape;146;p28"/>
          <p:cNvSpPr txBox="1"/>
          <p:nvPr/>
        </p:nvSpPr>
        <p:spPr>
          <a:xfrm>
            <a:off x="5446555" y="1375393"/>
            <a:ext cx="3337681"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Chia nhỏ lớp thành các tổ và do tổ tr</a:t>
            </a:r>
            <a:r>
              <a:rPr lang="vi-VN" sz="2000">
                <a:solidFill>
                  <a:srgbClr val="F3F3F3"/>
                </a:solidFill>
                <a:latin typeface="Fira Sans Condensed Light"/>
                <a:ea typeface="Fira Sans Condensed Light"/>
                <a:cs typeface="Fira Sans Condensed Light"/>
                <a:sym typeface="Fira Sans Condensed Light"/>
              </a:rPr>
              <a:t>ư</a:t>
            </a:r>
            <a:r>
              <a:rPr lang="en-US" sz="2000">
                <a:solidFill>
                  <a:srgbClr val="F3F3F3"/>
                </a:solidFill>
                <a:latin typeface="Fira Sans Condensed Light"/>
                <a:ea typeface="Fira Sans Condensed Light"/>
                <a:cs typeface="Fira Sans Condensed Light"/>
                <a:sym typeface="Fira Sans Condensed Light"/>
              </a:rPr>
              <a:t>ờng điểm danh</a:t>
            </a:r>
            <a:endParaRPr sz="200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2335238" y="2463233"/>
            <a:ext cx="290277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Cho sinh viên làm </a:t>
            </a:r>
          </a:p>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bài tập, kiểm tra,  </a:t>
            </a:r>
          </a:p>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điểm danh theo bài làm</a:t>
            </a:r>
            <a:endParaRPr sz="2000">
              <a:solidFill>
                <a:srgbClr val="F3F3F3"/>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5446555" y="3619629"/>
            <a:ext cx="3457602"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Điểm danh qua thẻ, vân tay</a:t>
            </a:r>
            <a:endParaRPr sz="200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174306" y="137539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Cải tiến</a:t>
            </a:r>
            <a:endParaRPr sz="2400" b="1">
              <a:solidFill>
                <a:srgbClr val="F3F3F3"/>
              </a:solidFill>
              <a:latin typeface="Rajdhani"/>
              <a:ea typeface="Rajdhani"/>
              <a:cs typeface="Rajdhani"/>
              <a:sym typeface="Rajdhani"/>
            </a:endParaRPr>
          </a:p>
        </p:txBody>
      </p:sp>
      <p:sp>
        <p:nvSpPr>
          <p:cNvPr id="150" name="Google Shape;150;p28"/>
          <p:cNvSpPr txBox="1"/>
          <p:nvPr/>
        </p:nvSpPr>
        <p:spPr>
          <a:xfrm>
            <a:off x="5446556" y="2463233"/>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Mới</a:t>
            </a:r>
          </a:p>
        </p:txBody>
      </p:sp>
      <p:sp>
        <p:nvSpPr>
          <p:cNvPr id="151" name="Google Shape;151;p28"/>
          <p:cNvSpPr txBox="1"/>
          <p:nvPr/>
        </p:nvSpPr>
        <p:spPr>
          <a:xfrm>
            <a:off x="3174306" y="3619629"/>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Hiện tại</a:t>
            </a:r>
          </a:p>
        </p:txBody>
      </p:sp>
      <p:cxnSp>
        <p:nvCxnSpPr>
          <p:cNvPr id="152" name="Google Shape;152;p28"/>
          <p:cNvCxnSpPr>
            <a:stCxn id="144" idx="3"/>
            <a:endCxn id="145" idx="1"/>
          </p:cNvCxnSpPr>
          <p:nvPr/>
        </p:nvCxnSpPr>
        <p:spPr>
          <a:xfrm>
            <a:off x="5238006" y="1026728"/>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a:stCxn id="149" idx="3"/>
            <a:endCxn id="146" idx="1"/>
          </p:cNvCxnSpPr>
          <p:nvPr/>
        </p:nvCxnSpPr>
        <p:spPr>
          <a:xfrm>
            <a:off x="5238006" y="1688593"/>
            <a:ext cx="208549"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a:stCxn id="147" idx="3"/>
            <a:endCxn id="150" idx="1"/>
          </p:cNvCxnSpPr>
          <p:nvPr/>
        </p:nvCxnSpPr>
        <p:spPr>
          <a:xfrm>
            <a:off x="5238008" y="2776433"/>
            <a:ext cx="208548"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p:cNvCxnSpPr>
          <p:nvPr/>
        </p:nvCxnSpPr>
        <p:spPr>
          <a:xfrm rot="10800000" flipH="1">
            <a:off x="5236293" y="3932829"/>
            <a:ext cx="208500" cy="1800"/>
          </a:xfrm>
          <a:prstGeom prst="straightConnector1">
            <a:avLst/>
          </a:prstGeom>
          <a:noFill/>
          <a:ln w="19050" cap="flat" cmpd="sng">
            <a:solidFill>
              <a:srgbClr val="F3F3F3"/>
            </a:solidFill>
            <a:prstDash val="solid"/>
            <a:round/>
            <a:headEnd type="none" w="med" len="med"/>
            <a:tailEnd type="none" w="med" len="med"/>
          </a:ln>
        </p:spPr>
      </p:cxnSp>
      <p:sp>
        <p:nvSpPr>
          <p:cNvPr id="2" name="Hộp Văn bản 1">
            <a:extLst>
              <a:ext uri="{FF2B5EF4-FFF2-40B4-BE49-F238E27FC236}">
                <a16:creationId xmlns:a16="http://schemas.microsoft.com/office/drawing/2014/main" id="{5CF79776-D1D9-4218-ABEB-C93D3EB74899}"/>
              </a:ext>
            </a:extLst>
          </p:cNvPr>
          <p:cNvSpPr txBox="1"/>
          <p:nvPr/>
        </p:nvSpPr>
        <p:spPr>
          <a:xfrm>
            <a:off x="8499763" y="4622136"/>
            <a:ext cx="255198" cy="307777"/>
          </a:xfrm>
          <a:prstGeom prst="rect">
            <a:avLst/>
          </a:prstGeom>
          <a:noFill/>
        </p:spPr>
        <p:txBody>
          <a:bodyPr wrap="none" rtlCol="0">
            <a:spAutoFit/>
          </a:bodyPr>
          <a:lstStyle/>
          <a:p>
            <a:r>
              <a:rPr lang="en-US">
                <a:solidFill>
                  <a:srgbClr val="FFFFFF"/>
                </a:solidFill>
                <a:latin typeface="Fira Sans Condensed" panose="020B0604020202020204" charset="0"/>
              </a:rPr>
              <a:t>1</a:t>
            </a:r>
          </a:p>
        </p:txBody>
      </p:sp>
    </p:spTree>
    <p:extLst>
      <p:ext uri="{BB962C8B-B14F-4D97-AF65-F5344CB8AC3E}">
        <p14:creationId xmlns:p14="http://schemas.microsoft.com/office/powerpoint/2010/main" val="1260109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Xác minh khuôn mặt</a:t>
            </a:r>
            <a:br>
              <a:rPr lang="en-US"/>
            </a:br>
            <a:endParaRPr/>
          </a:p>
        </p:txBody>
      </p:sp>
      <p:sp>
        <p:nvSpPr>
          <p:cNvPr id="4" name="Hộp Văn bản 3">
            <a:extLst>
              <a:ext uri="{FF2B5EF4-FFF2-40B4-BE49-F238E27FC236}">
                <a16:creationId xmlns:a16="http://schemas.microsoft.com/office/drawing/2014/main" id="{58B13234-1410-4124-91A9-519B35795AC1}"/>
              </a:ext>
            </a:extLst>
          </p:cNvPr>
          <p:cNvSpPr txBox="1"/>
          <p:nvPr/>
        </p:nvSpPr>
        <p:spPr>
          <a:xfrm>
            <a:off x="4572000" y="1550813"/>
            <a:ext cx="4309672" cy="1631216"/>
          </a:xfrm>
          <a:prstGeom prst="rect">
            <a:avLst/>
          </a:prstGeom>
          <a:noFill/>
        </p:spPr>
        <p:txBody>
          <a:bodyPr wrap="square" rtlCol="0">
            <a:spAutoFit/>
          </a:bodyPr>
          <a:lstStyle/>
          <a:p>
            <a:r>
              <a:rPr lang="en-US" sz="2000">
                <a:solidFill>
                  <a:srgbClr val="FFFFFF"/>
                </a:solidFill>
                <a:latin typeface="Fira Sans Condensed" panose="020B0604020202020204" charset="0"/>
              </a:rPr>
              <a:t>B</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ớc 4 :</a:t>
            </a:r>
          </a:p>
          <a:p>
            <a:endParaRPr lang="en-US" sz="2000">
              <a:solidFill>
                <a:srgbClr val="FFFFFF"/>
              </a:solidFill>
              <a:latin typeface="Fira Sans Condensed" panose="020B0604020202020204" charset="0"/>
            </a:endParaRPr>
          </a:p>
          <a:p>
            <a:pPr marL="342900" indent="-342900">
              <a:buFont typeface="Arial" panose="020B0604020202020204" pitchFamily="34" charset="0"/>
              <a:buChar char="•"/>
            </a:pPr>
            <a:r>
              <a:rPr lang="en-US" sz="2000">
                <a:solidFill>
                  <a:srgbClr val="FFFFFF"/>
                </a:solidFill>
                <a:latin typeface="Fira Sans Condensed" panose="020B0604020202020204" charset="0"/>
              </a:rPr>
              <a:t>Lưu dữ liệu buổi học vào database</a:t>
            </a:r>
          </a:p>
          <a:p>
            <a:pPr marL="342900" indent="-342900">
              <a:buFont typeface="Arial" panose="020B0604020202020204" pitchFamily="34" charset="0"/>
              <a:buChar char="•"/>
            </a:pPr>
            <a:endParaRPr lang="en-US" sz="2000">
              <a:solidFill>
                <a:srgbClr val="FFFFFF"/>
              </a:solidFill>
              <a:latin typeface="Fira Sans Condensed" panose="020B0604020202020204" charset="0"/>
            </a:endParaRPr>
          </a:p>
          <a:p>
            <a:pPr marL="342900" indent="-342900">
              <a:buFont typeface="Arial" panose="020B0604020202020204" pitchFamily="34" charset="0"/>
              <a:buChar char="•"/>
            </a:pPr>
            <a:r>
              <a:rPr lang="en-US" sz="2000">
                <a:solidFill>
                  <a:srgbClr val="FFFFFF"/>
                </a:solidFill>
                <a:latin typeface="Fira Sans Condensed" panose="020B0604020202020204" charset="0"/>
              </a:rPr>
              <a:t>Kiểm tra, truy xuất dữ liệu buổi học</a:t>
            </a:r>
          </a:p>
        </p:txBody>
      </p:sp>
      <p:pic>
        <p:nvPicPr>
          <p:cNvPr id="2" name="Hình ảnh 1">
            <a:extLst>
              <a:ext uri="{FF2B5EF4-FFF2-40B4-BE49-F238E27FC236}">
                <a16:creationId xmlns:a16="http://schemas.microsoft.com/office/drawing/2014/main" id="{87EB5D88-C6D0-4151-903C-00807C6571D6}"/>
              </a:ext>
            </a:extLst>
          </p:cNvPr>
          <p:cNvPicPr>
            <a:picLocks noChangeAspect="1"/>
          </p:cNvPicPr>
          <p:nvPr/>
        </p:nvPicPr>
        <p:blipFill>
          <a:blip r:embed="rId4"/>
          <a:stretch>
            <a:fillRect/>
          </a:stretch>
        </p:blipFill>
        <p:spPr>
          <a:xfrm>
            <a:off x="511383" y="1152441"/>
            <a:ext cx="3640892" cy="2727761"/>
          </a:xfrm>
          <a:prstGeom prst="rect">
            <a:avLst/>
          </a:prstGeom>
        </p:spPr>
      </p:pic>
      <p:sp>
        <p:nvSpPr>
          <p:cNvPr id="5" name="Hộp Văn bản 4">
            <a:extLst>
              <a:ext uri="{FF2B5EF4-FFF2-40B4-BE49-F238E27FC236}">
                <a16:creationId xmlns:a16="http://schemas.microsoft.com/office/drawing/2014/main" id="{C3DBAE49-E195-4034-B90A-9548C2085752}"/>
              </a:ext>
            </a:extLst>
          </p:cNvPr>
          <p:cNvSpPr txBox="1"/>
          <p:nvPr/>
        </p:nvSpPr>
        <p:spPr>
          <a:xfrm>
            <a:off x="8499763" y="4622136"/>
            <a:ext cx="352982" cy="307777"/>
          </a:xfrm>
          <a:prstGeom prst="rect">
            <a:avLst/>
          </a:prstGeom>
          <a:noFill/>
        </p:spPr>
        <p:txBody>
          <a:bodyPr wrap="none" rtlCol="0">
            <a:spAutoFit/>
          </a:bodyPr>
          <a:lstStyle/>
          <a:p>
            <a:r>
              <a:rPr lang="en-US">
                <a:solidFill>
                  <a:srgbClr val="FFFFFF"/>
                </a:solidFill>
                <a:latin typeface="Fira Sans Condensed" panose="020B0604020202020204" charset="0"/>
              </a:rPr>
              <a:t>28</a:t>
            </a:r>
          </a:p>
        </p:txBody>
      </p:sp>
    </p:spTree>
    <p:extLst>
      <p:ext uri="{BB962C8B-B14F-4D97-AF65-F5344CB8AC3E}">
        <p14:creationId xmlns:p14="http://schemas.microsoft.com/office/powerpoint/2010/main" val="3257077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644813" y="689073"/>
            <a:ext cx="7854373" cy="862713"/>
          </a:xfrm>
          <a:prstGeom prst="rect">
            <a:avLst/>
          </a:prstGeom>
        </p:spPr>
        <p:txBody>
          <a:bodyPr spcFirstLastPara="1" wrap="square" lIns="91425" tIns="91425" rIns="91425" bIns="91425" anchor="t" anchorCtr="0">
            <a:noAutofit/>
          </a:bodyPr>
          <a:lstStyle/>
          <a:p>
            <a:pPr lvl="0"/>
            <a:r>
              <a:rPr lang="en-US"/>
              <a:t>Bài thuyết trình đ</a:t>
            </a:r>
            <a:r>
              <a:rPr lang="vi-VN"/>
              <a:t>ư</a:t>
            </a:r>
            <a:r>
              <a:rPr lang="en-US"/>
              <a:t>ợc lấy t</a:t>
            </a:r>
            <a:r>
              <a:rPr lang="vi-VN"/>
              <a:t>ư</a:t>
            </a:r>
            <a:r>
              <a:rPr lang="en-US"/>
              <a:t> liệu từ :</a:t>
            </a:r>
            <a:br>
              <a:rPr lang="en-US"/>
            </a:br>
            <a:r>
              <a:rPr lang="en-US">
                <a:hlinkClick r:id="rId4"/>
              </a:rPr>
              <a:t>https://towardsdatascience.com/</a:t>
            </a:r>
            <a:r>
              <a:rPr lang="en-US"/>
              <a:t> (slide 12 - 25)</a:t>
            </a:r>
            <a:br>
              <a:rPr lang="en-US"/>
            </a:br>
            <a:r>
              <a:rPr lang="en-US">
                <a:hlinkClick r:id="rId5"/>
              </a:rPr>
              <a:t>https://docs.opencv.org/ (slide</a:t>
            </a:r>
            <a:r>
              <a:rPr lang="en-US"/>
              <a:t> 6)</a:t>
            </a:r>
            <a:br>
              <a:rPr lang="en-US"/>
            </a:br>
            <a:r>
              <a:rPr lang="en-US">
                <a:hlinkClick r:id="rId6"/>
              </a:rPr>
              <a:t>https://github.com/ (slide</a:t>
            </a:r>
            <a:r>
              <a:rPr lang="en-US"/>
              <a:t> 27 - 29)</a:t>
            </a:r>
            <a:br>
              <a:rPr lang="en-US"/>
            </a:br>
            <a:r>
              <a:rPr lang="en-US"/>
              <a:t>Nguyen M. Hung, </a:t>
            </a:r>
            <a:r>
              <a:rPr lang="vi-VN" sz="2000">
                <a:latin typeface="Fira Sans Condensed" panose="020B0604020202020204" charset="0"/>
              </a:rPr>
              <a:t>NGHIÊN CỨU VỀ MẠNG NEURAL CONVOLUTIONAL, ÁP DỤNG VÀO BÀI TOÁN NHẬN DẠNG ĐỐI TƯỢNG TRONG LĨNH VỰC THỊ GIÁC MÁY TÍNH </a:t>
            </a:r>
            <a:r>
              <a:rPr lang="en-US" sz="2000">
                <a:latin typeface="Fira Sans Condensed" panose="020B0604020202020204" charset="0"/>
              </a:rPr>
              <a:t>(Slide 21 - 22)</a:t>
            </a:r>
            <a:br>
              <a:rPr lang="en-US" sz="2000">
                <a:latin typeface="Fira Sans Condensed" panose="020B0604020202020204" charset="0"/>
              </a:rPr>
            </a:br>
            <a:br>
              <a:rPr lang="en-US"/>
            </a:br>
            <a:r>
              <a:rPr lang="en-US"/>
              <a:t>và nhiều nghiên cứu, đồ án khác</a:t>
            </a:r>
            <a:br>
              <a:rPr lang="en-US"/>
            </a:br>
            <a:br>
              <a:rPr lang="en-US"/>
            </a:br>
            <a:br>
              <a:rPr lang="en-US"/>
            </a:br>
            <a:br>
              <a:rPr lang="en-US"/>
            </a:br>
            <a:endParaRPr/>
          </a:p>
        </p:txBody>
      </p:sp>
    </p:spTree>
    <p:extLst>
      <p:ext uri="{BB962C8B-B14F-4D97-AF65-F5344CB8AC3E}">
        <p14:creationId xmlns:p14="http://schemas.microsoft.com/office/powerpoint/2010/main" val="2649215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644813" y="2140393"/>
            <a:ext cx="7854373" cy="862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Câu hỏi ?</a:t>
            </a:r>
            <a:endParaRPr sz="3600"/>
          </a:p>
        </p:txBody>
      </p:sp>
    </p:spTree>
    <p:extLst>
      <p:ext uri="{BB962C8B-B14F-4D97-AF65-F5344CB8AC3E}">
        <p14:creationId xmlns:p14="http://schemas.microsoft.com/office/powerpoint/2010/main" val="307862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644813" y="2140393"/>
            <a:ext cx="7854373" cy="862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Cảm </a:t>
            </a:r>
            <a:r>
              <a:rPr lang="vi-VN" sz="3600"/>
              <a:t>ơ</a:t>
            </a:r>
            <a:r>
              <a:rPr lang="en-US" sz="3600"/>
              <a:t>n thầy và các bạn đã lắng nghe !</a:t>
            </a:r>
            <a:endParaRPr/>
          </a:p>
        </p:txBody>
      </p:sp>
    </p:spTree>
    <p:extLst>
      <p:ext uri="{BB962C8B-B14F-4D97-AF65-F5344CB8AC3E}">
        <p14:creationId xmlns:p14="http://schemas.microsoft.com/office/powerpoint/2010/main" val="373971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4"/>
        <p:cNvGrpSpPr/>
        <p:nvPr/>
      </p:nvGrpSpPr>
      <p:grpSpPr>
        <a:xfrm>
          <a:off x="0" y="0"/>
          <a:ext cx="0" cy="0"/>
          <a:chOff x="0" y="0"/>
          <a:chExt cx="0" cy="0"/>
        </a:xfrm>
      </p:grpSpPr>
      <p:sp>
        <p:nvSpPr>
          <p:cNvPr id="5" name="Hình chữ nhật 4">
            <a:extLst>
              <a:ext uri="{FF2B5EF4-FFF2-40B4-BE49-F238E27FC236}">
                <a16:creationId xmlns:a16="http://schemas.microsoft.com/office/drawing/2014/main" id="{541D02F5-6690-403B-9C96-0A581CE5E7E9}"/>
              </a:ext>
            </a:extLst>
          </p:cNvPr>
          <p:cNvSpPr/>
          <p:nvPr/>
        </p:nvSpPr>
        <p:spPr>
          <a:xfrm>
            <a:off x="2738004" y="2156251"/>
            <a:ext cx="3667992" cy="830997"/>
          </a:xfrm>
          <a:prstGeom prst="rect">
            <a:avLst/>
          </a:prstGeom>
        </p:spPr>
        <p:txBody>
          <a:bodyPr wrap="none">
            <a:spAutoFit/>
          </a:bodyPr>
          <a:lstStyle/>
          <a:p>
            <a:pPr lvl="0">
              <a:buClr>
                <a:srgbClr val="F3F3F3"/>
              </a:buClr>
              <a:buSzPts val="2800"/>
            </a:pPr>
            <a:r>
              <a:rPr lang="en-US" sz="4800" b="1">
                <a:solidFill>
                  <a:schemeClr val="tx1"/>
                </a:solidFill>
                <a:latin typeface="Fira Sans Condensed Light"/>
                <a:ea typeface="Fira Sans Condensed Light"/>
                <a:cs typeface="Fira Sans Condensed Light"/>
                <a:sym typeface="Fira Sans Condensed Light"/>
              </a:rPr>
              <a:t>Bạn đã từng ?</a:t>
            </a:r>
            <a:endParaRPr lang="vi-VN" sz="4800" b="1">
              <a:solidFill>
                <a:schemeClr val="tx1"/>
              </a:solidFill>
              <a:latin typeface="Fira Sans Condensed Light"/>
              <a:ea typeface="Fira Sans Condensed Light"/>
              <a:cs typeface="Fira Sans Condensed Light"/>
              <a:sym typeface="Fira Sans Condensed Light"/>
            </a:endParaRPr>
          </a:p>
        </p:txBody>
      </p:sp>
      <p:pic>
        <p:nvPicPr>
          <p:cNvPr id="1026" name="Picture 2">
            <a:extLst>
              <a:ext uri="{FF2B5EF4-FFF2-40B4-BE49-F238E27FC236}">
                <a16:creationId xmlns:a16="http://schemas.microsoft.com/office/drawing/2014/main" id="{9C7E109B-2BA0-4C2F-A608-7864FBC21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49" y="-912673"/>
            <a:ext cx="1899822" cy="2680933"/>
          </a:xfrm>
          <a:prstGeom prst="rect">
            <a:avLst/>
          </a:prstGeom>
          <a:noFill/>
          <a:extLst>
            <a:ext uri="{909E8E84-426E-40DD-AFC4-6F175D3DCCD1}">
              <a14:hiddenFill xmlns:a14="http://schemas.microsoft.com/office/drawing/2010/main">
                <a:solidFill>
                  <a:srgbClr val="FFFFFF"/>
                </a:solidFill>
              </a14:hiddenFill>
            </a:ext>
          </a:extLst>
        </p:spPr>
      </p:pic>
      <p:sp>
        <p:nvSpPr>
          <p:cNvPr id="9" name="Hình chữ nhật 8">
            <a:extLst>
              <a:ext uri="{FF2B5EF4-FFF2-40B4-BE49-F238E27FC236}">
                <a16:creationId xmlns:a16="http://schemas.microsoft.com/office/drawing/2014/main" id="{EFFB49E3-AE19-4F8E-99AD-927D60932170}"/>
              </a:ext>
            </a:extLst>
          </p:cNvPr>
          <p:cNvSpPr/>
          <p:nvPr/>
        </p:nvSpPr>
        <p:spPr>
          <a:xfrm>
            <a:off x="-3715505" y="1517654"/>
            <a:ext cx="3475661" cy="830997"/>
          </a:xfrm>
          <a:prstGeom prst="rect">
            <a:avLst/>
          </a:prstGeom>
        </p:spPr>
        <p:txBody>
          <a:bodyPr wrap="square">
            <a:spAutoFit/>
          </a:bodyPr>
          <a:lstStyle/>
          <a:p>
            <a:pPr lvl="0" algn="ctr">
              <a:buClr>
                <a:srgbClr val="F3F3F3"/>
              </a:buClr>
              <a:buSzPts val="1400"/>
            </a:pPr>
            <a:r>
              <a:rPr lang="en-US" sz="2400" b="1">
                <a:solidFill>
                  <a:schemeClr val="tx1"/>
                </a:solidFill>
                <a:latin typeface="Rajdhani"/>
                <a:cs typeface="Rajdhani"/>
                <a:sym typeface="Rajdhani"/>
              </a:rPr>
              <a:t>Đi học trễ</a:t>
            </a:r>
          </a:p>
          <a:p>
            <a:pPr lvl="0" algn="ctr">
              <a:buClr>
                <a:srgbClr val="F3F3F3"/>
              </a:buClr>
              <a:buSzPts val="1400"/>
            </a:pPr>
            <a:r>
              <a:rPr lang="en-US" sz="2400" b="1">
                <a:solidFill>
                  <a:schemeClr val="tx1"/>
                </a:solidFill>
                <a:latin typeface="Rajdhani"/>
                <a:cs typeface="Rajdhani"/>
                <a:sym typeface="Rajdhani"/>
              </a:rPr>
              <a:t> thầy điểm danh đầu tiết</a:t>
            </a:r>
          </a:p>
        </p:txBody>
      </p:sp>
      <p:pic>
        <p:nvPicPr>
          <p:cNvPr id="11" name="Hình ảnh 10">
            <a:extLst>
              <a:ext uri="{FF2B5EF4-FFF2-40B4-BE49-F238E27FC236}">
                <a16:creationId xmlns:a16="http://schemas.microsoft.com/office/drawing/2014/main" id="{A0C3791F-F295-4B94-A377-839B5263B6F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82" b="89882" l="46353" r="94235">
                        <a14:foregroundMark x1="46353" y1="67294" x2="46353" y2="67294"/>
                      </a14:backgroundRemoval>
                    </a14:imgEffect>
                  </a14:imgLayer>
                </a14:imgProps>
              </a:ext>
            </a:extLst>
          </a:blip>
          <a:srcRect l="42716"/>
          <a:stretch/>
        </p:blipFill>
        <p:spPr>
          <a:xfrm>
            <a:off x="9338872" y="-3664922"/>
            <a:ext cx="2571837" cy="2480326"/>
          </a:xfrm>
          <a:prstGeom prst="rect">
            <a:avLst/>
          </a:prstGeom>
        </p:spPr>
      </p:pic>
      <p:sp>
        <p:nvSpPr>
          <p:cNvPr id="13" name="Hình chữ nhật 12">
            <a:extLst>
              <a:ext uri="{FF2B5EF4-FFF2-40B4-BE49-F238E27FC236}">
                <a16:creationId xmlns:a16="http://schemas.microsoft.com/office/drawing/2014/main" id="{A8402DB6-ABCD-471D-8A2F-C4789032D43C}"/>
              </a:ext>
            </a:extLst>
          </p:cNvPr>
          <p:cNvSpPr/>
          <p:nvPr/>
        </p:nvSpPr>
        <p:spPr>
          <a:xfrm>
            <a:off x="8338790" y="-1186929"/>
            <a:ext cx="4572000" cy="830997"/>
          </a:xfrm>
          <a:prstGeom prst="rect">
            <a:avLst/>
          </a:prstGeom>
        </p:spPr>
        <p:txBody>
          <a:bodyPr>
            <a:spAutoFit/>
          </a:bodyPr>
          <a:lstStyle/>
          <a:p>
            <a:pPr lvl="0" algn="ctr">
              <a:buClr>
                <a:srgbClr val="F3F3F3"/>
              </a:buClr>
              <a:buSzPts val="1400"/>
            </a:pPr>
            <a:r>
              <a:rPr lang="en-US" sz="2400" b="1">
                <a:solidFill>
                  <a:srgbClr val="0C343D"/>
                </a:solidFill>
                <a:latin typeface="Rajdhani"/>
                <a:cs typeface="Rajdhani"/>
                <a:sym typeface="Rajdhani"/>
              </a:rPr>
              <a:t>Cúp tiết </a:t>
            </a:r>
          </a:p>
          <a:p>
            <a:pPr lvl="0" algn="ctr">
              <a:buClr>
                <a:srgbClr val="F3F3F3"/>
              </a:buClr>
              <a:buSzPts val="1400"/>
            </a:pPr>
            <a:r>
              <a:rPr lang="en-US" sz="2400" b="1">
                <a:solidFill>
                  <a:srgbClr val="0C343D"/>
                </a:solidFill>
                <a:latin typeface="Rajdhani"/>
                <a:cs typeface="Rajdhani"/>
                <a:sym typeface="Rajdhani"/>
              </a:rPr>
              <a:t>“Thầy không điểm danh lại đâu !”</a:t>
            </a:r>
          </a:p>
        </p:txBody>
      </p:sp>
      <p:pic>
        <p:nvPicPr>
          <p:cNvPr id="15" name="Hình ảnh 14">
            <a:extLst>
              <a:ext uri="{FF2B5EF4-FFF2-40B4-BE49-F238E27FC236}">
                <a16:creationId xmlns:a16="http://schemas.microsoft.com/office/drawing/2014/main" id="{3267D563-1E2B-4BBD-A44E-FCC1F3296EC7}"/>
              </a:ext>
            </a:extLst>
          </p:cNvPr>
          <p:cNvPicPr>
            <a:picLocks noChangeAspect="1"/>
          </p:cNvPicPr>
          <p:nvPr/>
        </p:nvPicPr>
        <p:blipFill>
          <a:blip r:embed="rId6"/>
          <a:stretch>
            <a:fillRect/>
          </a:stretch>
        </p:blipFill>
        <p:spPr>
          <a:xfrm>
            <a:off x="2046915" y="0"/>
            <a:ext cx="5050170" cy="5143500"/>
          </a:xfrm>
          <a:prstGeom prst="rect">
            <a:avLst/>
          </a:prstGeom>
        </p:spPr>
      </p:pic>
      <p:sp>
        <p:nvSpPr>
          <p:cNvPr id="16" name="Hình chữ nhật 15">
            <a:extLst>
              <a:ext uri="{FF2B5EF4-FFF2-40B4-BE49-F238E27FC236}">
                <a16:creationId xmlns:a16="http://schemas.microsoft.com/office/drawing/2014/main" id="{4108016B-05B9-4C50-BA46-E273022E3496}"/>
              </a:ext>
            </a:extLst>
          </p:cNvPr>
          <p:cNvSpPr/>
          <p:nvPr/>
        </p:nvSpPr>
        <p:spPr>
          <a:xfrm rot="20609464">
            <a:off x="1626932" y="2248584"/>
            <a:ext cx="6089154" cy="646331"/>
          </a:xfrm>
          <a:prstGeom prst="rect">
            <a:avLst/>
          </a:prstGeom>
          <a:solidFill>
            <a:schemeClr val="tx1">
              <a:lumMod val="25000"/>
              <a:lumOff val="75000"/>
            </a:schemeClr>
          </a:solidFill>
        </p:spPr>
        <p:txBody>
          <a:bodyPr wrap="square">
            <a:spAutoFit/>
          </a:bodyPr>
          <a:lstStyle/>
          <a:p>
            <a:pPr lvl="0" algn="ctr">
              <a:buClr>
                <a:srgbClr val="F3F3F3"/>
              </a:buClr>
              <a:buSzPts val="1400"/>
            </a:pPr>
            <a:r>
              <a:rPr lang="en-US" sz="3600" b="1">
                <a:solidFill>
                  <a:srgbClr val="0C343D"/>
                </a:solidFill>
                <a:latin typeface="Rajdhani"/>
                <a:cs typeface="Rajdhani"/>
                <a:sym typeface="Rajdhani"/>
              </a:rPr>
              <a:t>Về nhà nghe tin nay kiểm tra </a:t>
            </a:r>
          </a:p>
        </p:txBody>
      </p:sp>
      <p:sp>
        <p:nvSpPr>
          <p:cNvPr id="10" name="Hộp Văn bản 9">
            <a:extLst>
              <a:ext uri="{FF2B5EF4-FFF2-40B4-BE49-F238E27FC236}">
                <a16:creationId xmlns:a16="http://schemas.microsoft.com/office/drawing/2014/main" id="{5CB70EEA-CB67-4DCB-A6CB-EFB5468C05F2}"/>
              </a:ext>
            </a:extLst>
          </p:cNvPr>
          <p:cNvSpPr txBox="1"/>
          <p:nvPr/>
        </p:nvSpPr>
        <p:spPr>
          <a:xfrm>
            <a:off x="8499763" y="4622136"/>
            <a:ext cx="263214" cy="307777"/>
          </a:xfrm>
          <a:prstGeom prst="rect">
            <a:avLst/>
          </a:prstGeom>
          <a:noFill/>
        </p:spPr>
        <p:txBody>
          <a:bodyPr wrap="none" rtlCol="0">
            <a:spAutoFit/>
          </a:bodyPr>
          <a:lstStyle/>
          <a:p>
            <a:r>
              <a:rPr lang="en-US">
                <a:solidFill>
                  <a:schemeClr val="tx1"/>
                </a:solidFill>
                <a:latin typeface="Fira Sans Condensed" panose="020B0604020202020204"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4.72222E-6 -0.06913 L 0.43837 0.14723 " pathEditMode="relative" rAng="0" ptsTypes="AA">
                                      <p:cBhvr>
                                        <p:cTn id="11" dur="2000" fill="hold"/>
                                        <p:tgtEl>
                                          <p:spTgt spid="1026"/>
                                        </p:tgtEl>
                                        <p:attrNameLst>
                                          <p:attrName>ppt_x</p:attrName>
                                          <p:attrName>ppt_y</p:attrName>
                                        </p:attrNameLst>
                                      </p:cBhvr>
                                      <p:rCtr x="21927" y="10802"/>
                                    </p:animMotion>
                                  </p:childTnLst>
                                </p:cTn>
                              </p:par>
                              <p:par>
                                <p:cTn id="12" presetID="63" presetClass="path" presetSubtype="0" accel="50000" decel="50000" fill="hold" grpId="0" nodeType="withEffect">
                                  <p:stCondLst>
                                    <p:cond delay="0"/>
                                  </p:stCondLst>
                                  <p:childTnLst>
                                    <p:animMotion origin="layout" path="M -4.16667E-6 2.71605E-6 L 0.43091 0.12438 " pathEditMode="relative" rAng="0" ptsTypes="AA">
                                      <p:cBhvr>
                                        <p:cTn id="13" dur="2000" fill="hold"/>
                                        <p:tgtEl>
                                          <p:spTgt spid="9"/>
                                        </p:tgtEl>
                                        <p:attrNameLst>
                                          <p:attrName>ppt_x</p:attrName>
                                          <p:attrName>ppt_y</p:attrName>
                                        </p:attrNameLst>
                                      </p:cBhvr>
                                      <p:rCtr x="21545" y="6204"/>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nodeType="clickEffect">
                                  <p:stCondLst>
                                    <p:cond delay="0"/>
                                  </p:stCondLst>
                                  <p:childTnLst>
                                    <p:animMotion origin="layout" path="M 8.33333E-7 -3.7037E-6 L -0.19757 -3.7037E-6 C -0.28611 -3.7037E-6 -0.39479 0.19013 -0.39479 0.34414 L -0.39479 0.68704 " pathEditMode="relative" rAng="0" ptsTypes="AAAA">
                                      <p:cBhvr>
                                        <p:cTn id="17" dur="2000" fill="hold"/>
                                        <p:tgtEl>
                                          <p:spTgt spid="11"/>
                                        </p:tgtEl>
                                        <p:attrNameLst>
                                          <p:attrName>ppt_x</p:attrName>
                                          <p:attrName>ppt_y</p:attrName>
                                        </p:attrNameLst>
                                      </p:cBhvr>
                                      <p:rCtr x="-19740" y="34352"/>
                                    </p:animMotion>
                                  </p:childTnLst>
                                </p:cTn>
                              </p:par>
                              <p:par>
                                <p:cTn id="18" presetID="50" presetClass="path" presetSubtype="0" accel="50000" decel="50000" fill="hold" grpId="0" nodeType="withEffect">
                                  <p:stCondLst>
                                    <p:cond delay="0"/>
                                  </p:stCondLst>
                                  <p:childTnLst>
                                    <p:animMotion origin="layout" path="M 8.33333E-7 -2.77556E-17 L -0.21545 -2.77556E-17 C -0.31215 -2.77556E-17 -0.4309 0.17932 -0.4309 0.32469 L -0.4309 0.65 " pathEditMode="relative" rAng="0" ptsTypes="AAAA">
                                      <p:cBhvr>
                                        <p:cTn id="19" dur="2000" fill="hold"/>
                                        <p:tgtEl>
                                          <p:spTgt spid="13"/>
                                        </p:tgtEl>
                                        <p:attrNameLst>
                                          <p:attrName>ppt_x</p:attrName>
                                          <p:attrName>ppt_y</p:attrName>
                                        </p:attrNameLst>
                                      </p:cBhvr>
                                      <p:rCtr x="-21545" y="32500"/>
                                    </p:animMotion>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1"/>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9" grpId="1"/>
      <p:bldP spid="13" grpId="0"/>
      <p:bldP spid="13" grpId="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A937465E-F419-4284-B34C-7E1F228A504D}"/>
              </a:ext>
            </a:extLst>
          </p:cNvPr>
          <p:cNvPicPr>
            <a:picLocks noChangeAspect="1"/>
          </p:cNvPicPr>
          <p:nvPr/>
        </p:nvPicPr>
        <p:blipFill>
          <a:blip r:embed="rId2"/>
          <a:stretch>
            <a:fillRect/>
          </a:stretch>
        </p:blipFill>
        <p:spPr>
          <a:xfrm>
            <a:off x="2118420" y="1493143"/>
            <a:ext cx="4907160" cy="3131820"/>
          </a:xfrm>
          <a:prstGeom prst="rect">
            <a:avLst/>
          </a:prstGeom>
        </p:spPr>
      </p:pic>
      <p:sp>
        <p:nvSpPr>
          <p:cNvPr id="7" name="Hình chữ nhật 6">
            <a:extLst>
              <a:ext uri="{FF2B5EF4-FFF2-40B4-BE49-F238E27FC236}">
                <a16:creationId xmlns:a16="http://schemas.microsoft.com/office/drawing/2014/main" id="{308A39E6-2689-4414-94CF-879A2A319F78}"/>
              </a:ext>
            </a:extLst>
          </p:cNvPr>
          <p:cNvSpPr/>
          <p:nvPr/>
        </p:nvSpPr>
        <p:spPr>
          <a:xfrm>
            <a:off x="1527423" y="434582"/>
            <a:ext cx="6089154" cy="1200329"/>
          </a:xfrm>
          <a:prstGeom prst="rect">
            <a:avLst/>
          </a:prstGeom>
          <a:solidFill>
            <a:schemeClr val="tx1">
              <a:lumMod val="25000"/>
              <a:lumOff val="75000"/>
            </a:schemeClr>
          </a:solidFill>
        </p:spPr>
        <p:txBody>
          <a:bodyPr wrap="square">
            <a:spAutoFit/>
          </a:bodyPr>
          <a:lstStyle/>
          <a:p>
            <a:pPr lvl="0" algn="ctr">
              <a:buClr>
                <a:srgbClr val="F3F3F3"/>
              </a:buClr>
              <a:buSzPts val="1400"/>
            </a:pPr>
            <a:r>
              <a:rPr lang="en-US" sz="3600" b="1">
                <a:solidFill>
                  <a:srgbClr val="0C343D"/>
                </a:solidFill>
                <a:latin typeface="Rajdhani"/>
                <a:cs typeface="Rajdhani"/>
                <a:sym typeface="Rajdhani"/>
              </a:rPr>
              <a:t>Thầy cô cũng rất phiền khi ngày nào cũng phải điểm danh</a:t>
            </a:r>
          </a:p>
        </p:txBody>
      </p:sp>
      <p:sp>
        <p:nvSpPr>
          <p:cNvPr id="9" name="Bong bóng Ý nghĩ: Hình đám mây 8">
            <a:extLst>
              <a:ext uri="{FF2B5EF4-FFF2-40B4-BE49-F238E27FC236}">
                <a16:creationId xmlns:a16="http://schemas.microsoft.com/office/drawing/2014/main" id="{075EA505-DFD0-4030-BF65-AA38934E3FD0}"/>
              </a:ext>
            </a:extLst>
          </p:cNvPr>
          <p:cNvSpPr/>
          <p:nvPr/>
        </p:nvSpPr>
        <p:spPr>
          <a:xfrm>
            <a:off x="5961382" y="1879252"/>
            <a:ext cx="3279895" cy="1546086"/>
          </a:xfrm>
          <a:prstGeom prst="cloudCallout">
            <a:avLst>
              <a:gd name="adj1" fmla="val -69029"/>
              <a:gd name="adj2" fmla="val -6011"/>
            </a:avLst>
          </a:prstGeom>
          <a:solidFill>
            <a:srgbClr val="FFC000"/>
          </a:solidFill>
        </p:spPr>
        <p:txBody>
          <a:bodyPr wrap="square">
            <a:spAutoFit/>
          </a:bodyPr>
          <a:lstStyle/>
          <a:p>
            <a:pPr lvl="0" algn="ctr">
              <a:buClr>
                <a:srgbClr val="F3F3F3"/>
              </a:buClr>
              <a:buSzPts val="1400"/>
            </a:pPr>
            <a:r>
              <a:rPr lang="en-US" sz="2000" b="1">
                <a:solidFill>
                  <a:srgbClr val="0C343D"/>
                </a:solidFill>
                <a:latin typeface="Rajdhani"/>
                <a:cs typeface="Rajdhani"/>
                <a:sym typeface="Rajdhani"/>
              </a:rPr>
              <a:t>Phải nghe rõ tiếng không có đứa điểm danh hộ</a:t>
            </a:r>
          </a:p>
        </p:txBody>
      </p:sp>
      <p:sp>
        <p:nvSpPr>
          <p:cNvPr id="10" name="Bong bóng Ý nghĩ: Hình đám mây 9">
            <a:extLst>
              <a:ext uri="{FF2B5EF4-FFF2-40B4-BE49-F238E27FC236}">
                <a16:creationId xmlns:a16="http://schemas.microsoft.com/office/drawing/2014/main" id="{32B567C3-B3EA-4E2D-9A63-23DC1601A08E}"/>
              </a:ext>
            </a:extLst>
          </p:cNvPr>
          <p:cNvSpPr/>
          <p:nvPr/>
        </p:nvSpPr>
        <p:spPr>
          <a:xfrm>
            <a:off x="269966" y="2315919"/>
            <a:ext cx="2901211" cy="2014597"/>
          </a:xfrm>
          <a:prstGeom prst="cloudCallout">
            <a:avLst>
              <a:gd name="adj1" fmla="val 62308"/>
              <a:gd name="adj2" fmla="val -29203"/>
            </a:avLst>
          </a:prstGeom>
          <a:solidFill>
            <a:schemeClr val="bg2">
              <a:lumMod val="60000"/>
              <a:lumOff val="40000"/>
            </a:schemeClr>
          </a:solidFill>
        </p:spPr>
        <p:txBody>
          <a:bodyPr wrap="square">
            <a:spAutoFit/>
          </a:bodyPr>
          <a:lstStyle/>
          <a:p>
            <a:pPr lvl="0" algn="ctr">
              <a:buClr>
                <a:srgbClr val="F3F3F3"/>
              </a:buClr>
              <a:buSzPts val="1400"/>
            </a:pPr>
            <a:r>
              <a:rPr lang="en-US" sz="2000" b="1">
                <a:solidFill>
                  <a:srgbClr val="0C343D"/>
                </a:solidFill>
                <a:latin typeface="Rajdhani"/>
                <a:cs typeface="Rajdhani"/>
                <a:sym typeface="Rajdhani"/>
              </a:rPr>
              <a:t>Nó nhờ ai làm bài hộ thì làm sao nhớ mặt từng đứa</a:t>
            </a:r>
          </a:p>
        </p:txBody>
      </p:sp>
      <p:sp>
        <p:nvSpPr>
          <p:cNvPr id="11" name="Bong bóng Ý nghĩ: Hình đám mây 10">
            <a:extLst>
              <a:ext uri="{FF2B5EF4-FFF2-40B4-BE49-F238E27FC236}">
                <a16:creationId xmlns:a16="http://schemas.microsoft.com/office/drawing/2014/main" id="{1013E412-957E-4E6C-A030-62D85297A444}"/>
              </a:ext>
            </a:extLst>
          </p:cNvPr>
          <p:cNvSpPr/>
          <p:nvPr/>
        </p:nvSpPr>
        <p:spPr>
          <a:xfrm>
            <a:off x="4917281" y="3791729"/>
            <a:ext cx="3730609" cy="1077575"/>
          </a:xfrm>
          <a:prstGeom prst="cloudCallout">
            <a:avLst>
              <a:gd name="adj1" fmla="val -46761"/>
              <a:gd name="adj2" fmla="val -66303"/>
            </a:avLst>
          </a:prstGeom>
          <a:solidFill>
            <a:srgbClr val="00B050"/>
          </a:solidFill>
        </p:spPr>
        <p:txBody>
          <a:bodyPr wrap="square">
            <a:spAutoFit/>
          </a:bodyPr>
          <a:lstStyle/>
          <a:p>
            <a:pPr lvl="0" algn="ctr">
              <a:buClr>
                <a:srgbClr val="F3F3F3"/>
              </a:buClr>
              <a:buSzPts val="1400"/>
            </a:pPr>
            <a:r>
              <a:rPr lang="en-US" sz="2000" b="1">
                <a:solidFill>
                  <a:srgbClr val="0C343D"/>
                </a:solidFill>
                <a:latin typeface="Rajdhani"/>
                <a:cs typeface="Rajdhani"/>
                <a:sym typeface="Rajdhani"/>
              </a:rPr>
              <a:t>Phải ghi chép cộng điểm chuyên cần</a:t>
            </a:r>
          </a:p>
        </p:txBody>
      </p:sp>
      <p:sp>
        <p:nvSpPr>
          <p:cNvPr id="8" name="Hộp Văn bản 7">
            <a:extLst>
              <a:ext uri="{FF2B5EF4-FFF2-40B4-BE49-F238E27FC236}">
                <a16:creationId xmlns:a16="http://schemas.microsoft.com/office/drawing/2014/main" id="{3704CBFE-EE62-41E3-902A-C6F4D00F00A6}"/>
              </a:ext>
            </a:extLst>
          </p:cNvPr>
          <p:cNvSpPr txBox="1"/>
          <p:nvPr/>
        </p:nvSpPr>
        <p:spPr>
          <a:xfrm>
            <a:off x="8499763" y="4622136"/>
            <a:ext cx="266420" cy="307777"/>
          </a:xfrm>
          <a:prstGeom prst="rect">
            <a:avLst/>
          </a:prstGeom>
          <a:noFill/>
        </p:spPr>
        <p:txBody>
          <a:bodyPr wrap="none" rtlCol="0">
            <a:spAutoFit/>
          </a:bodyPr>
          <a:lstStyle/>
          <a:p>
            <a:r>
              <a:rPr lang="en-US">
                <a:solidFill>
                  <a:schemeClr val="tx1"/>
                </a:solidFill>
                <a:latin typeface="Fira Sans Condensed" panose="020B0604020202020204" charset="0"/>
              </a:rPr>
              <a:t>3</a:t>
            </a:r>
          </a:p>
        </p:txBody>
      </p:sp>
    </p:spTree>
    <p:extLst>
      <p:ext uri="{BB962C8B-B14F-4D97-AF65-F5344CB8AC3E}">
        <p14:creationId xmlns:p14="http://schemas.microsoft.com/office/powerpoint/2010/main" val="338295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555859" y="609916"/>
            <a:ext cx="3155602" cy="12344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t>Ph</a:t>
            </a:r>
            <a:r>
              <a:rPr lang="vi-VN" sz="3200"/>
              <a:t>ư</a:t>
            </a:r>
            <a:r>
              <a:rPr lang="en-US" sz="3200"/>
              <a:t>ơng pháp </a:t>
            </a:r>
            <a:br>
              <a:rPr lang="en-US" sz="3200"/>
            </a:br>
            <a:r>
              <a:rPr lang="en-US" sz="3200"/>
              <a:t>điểm danh</a:t>
            </a:r>
            <a:endParaRPr sz="3200"/>
          </a:p>
        </p:txBody>
      </p:sp>
      <p:cxnSp>
        <p:nvCxnSpPr>
          <p:cNvPr id="143" name="Google Shape;143;p28"/>
          <p:cNvCxnSpPr>
            <a:cxnSpLocks/>
          </p:cNvCxnSpPr>
          <p:nvPr/>
        </p:nvCxnSpPr>
        <p:spPr>
          <a:xfrm>
            <a:off x="5342281" y="465708"/>
            <a:ext cx="0" cy="4166252"/>
          </a:xfrm>
          <a:prstGeom prst="straightConnector1">
            <a:avLst/>
          </a:prstGeom>
          <a:noFill/>
          <a:ln w="19050" cap="flat" cmpd="sng">
            <a:solidFill>
              <a:srgbClr val="F3F3F3"/>
            </a:solidFill>
            <a:prstDash val="solid"/>
            <a:round/>
            <a:headEnd type="oval" w="med" len="med"/>
            <a:tailEnd type="oval" w="med" len="med"/>
          </a:ln>
        </p:spPr>
      </p:cxnSp>
      <p:sp>
        <p:nvSpPr>
          <p:cNvPr id="145" name="Google Shape;145;p28"/>
          <p:cNvSpPr txBox="1"/>
          <p:nvPr/>
        </p:nvSpPr>
        <p:spPr>
          <a:xfrm>
            <a:off x="5446556" y="600754"/>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Ngày x</a:t>
            </a:r>
            <a:r>
              <a:rPr lang="vi-VN" sz="2400" b="1">
                <a:solidFill>
                  <a:srgbClr val="F3F3F3"/>
                </a:solidFill>
                <a:latin typeface="Rajdhani"/>
                <a:ea typeface="Rajdhani"/>
                <a:cs typeface="Rajdhani"/>
                <a:sym typeface="Rajdhani"/>
              </a:rPr>
              <a:t>ư</a:t>
            </a:r>
            <a:r>
              <a:rPr lang="en-US" sz="2400" b="1">
                <a:solidFill>
                  <a:srgbClr val="F3F3F3"/>
                </a:solidFill>
                <a:latin typeface="Rajdhani"/>
                <a:ea typeface="Rajdhani"/>
                <a:cs typeface="Rajdhani"/>
                <a:sym typeface="Rajdhani"/>
              </a:rPr>
              <a:t>a</a:t>
            </a:r>
            <a:endParaRPr sz="2400" b="1">
              <a:solidFill>
                <a:srgbClr val="F3F3F3"/>
              </a:solidFill>
              <a:latin typeface="Rajdhani"/>
              <a:ea typeface="Rajdhani"/>
              <a:cs typeface="Rajdhani"/>
              <a:sym typeface="Rajdhani"/>
            </a:endParaRPr>
          </a:p>
        </p:txBody>
      </p:sp>
      <p:sp>
        <p:nvSpPr>
          <p:cNvPr id="148" name="Google Shape;148;p28"/>
          <p:cNvSpPr txBox="1"/>
          <p:nvPr/>
        </p:nvSpPr>
        <p:spPr>
          <a:xfrm>
            <a:off x="5446555" y="2401378"/>
            <a:ext cx="3457602"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174306" y="1110396"/>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Cải tiến</a:t>
            </a:r>
            <a:endParaRPr sz="2400" b="1">
              <a:solidFill>
                <a:srgbClr val="F3F3F3"/>
              </a:solidFill>
              <a:latin typeface="Rajdhani"/>
              <a:ea typeface="Rajdhani"/>
              <a:cs typeface="Rajdhani"/>
              <a:sym typeface="Rajdhani"/>
            </a:endParaRPr>
          </a:p>
        </p:txBody>
      </p:sp>
      <p:sp>
        <p:nvSpPr>
          <p:cNvPr id="150" name="Google Shape;150;p28"/>
          <p:cNvSpPr txBox="1"/>
          <p:nvPr/>
        </p:nvSpPr>
        <p:spPr>
          <a:xfrm>
            <a:off x="5446556" y="173679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Mới</a:t>
            </a:r>
          </a:p>
        </p:txBody>
      </p:sp>
      <p:sp>
        <p:nvSpPr>
          <p:cNvPr id="151" name="Google Shape;151;p28"/>
          <p:cNvSpPr txBox="1"/>
          <p:nvPr/>
        </p:nvSpPr>
        <p:spPr>
          <a:xfrm>
            <a:off x="3174306" y="240137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Hiện tại</a:t>
            </a:r>
          </a:p>
        </p:txBody>
      </p:sp>
      <p:cxnSp>
        <p:nvCxnSpPr>
          <p:cNvPr id="152" name="Google Shape;152;p28"/>
          <p:cNvCxnSpPr>
            <a:cxnSpLocks/>
            <a:endCxn id="145" idx="1"/>
          </p:cNvCxnSpPr>
          <p:nvPr/>
        </p:nvCxnSpPr>
        <p:spPr>
          <a:xfrm>
            <a:off x="5238006" y="913954"/>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a:stCxn id="149" idx="3"/>
          </p:cNvCxnSpPr>
          <p:nvPr/>
        </p:nvCxnSpPr>
        <p:spPr>
          <a:xfrm>
            <a:off x="5238006" y="1423596"/>
            <a:ext cx="208549"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a:endCxn id="150" idx="1"/>
          </p:cNvCxnSpPr>
          <p:nvPr/>
        </p:nvCxnSpPr>
        <p:spPr>
          <a:xfrm>
            <a:off x="5238008" y="2049995"/>
            <a:ext cx="208548"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p:cNvCxnSpPr>
          <p:nvPr/>
        </p:nvCxnSpPr>
        <p:spPr>
          <a:xfrm rot="10800000" flipH="1">
            <a:off x="5236293" y="2714578"/>
            <a:ext cx="208500" cy="1800"/>
          </a:xfrm>
          <a:prstGeom prst="straightConnector1">
            <a:avLst/>
          </a:prstGeom>
          <a:noFill/>
          <a:ln w="19050" cap="flat" cmpd="sng">
            <a:solidFill>
              <a:srgbClr val="F3F3F3"/>
            </a:solidFill>
            <a:prstDash val="solid"/>
            <a:round/>
            <a:headEnd type="none" w="med" len="med"/>
            <a:tailEnd type="none" w="med" len="med"/>
          </a:ln>
        </p:spPr>
      </p:cxnSp>
      <p:sp>
        <p:nvSpPr>
          <p:cNvPr id="28" name="Google Shape;150;p28">
            <a:extLst>
              <a:ext uri="{FF2B5EF4-FFF2-40B4-BE49-F238E27FC236}">
                <a16:creationId xmlns:a16="http://schemas.microsoft.com/office/drawing/2014/main" id="{CE2E22D1-32C7-4F2E-BAC5-9B7AAC273A31}"/>
              </a:ext>
            </a:extLst>
          </p:cNvPr>
          <p:cNvSpPr txBox="1"/>
          <p:nvPr/>
        </p:nvSpPr>
        <p:spPr>
          <a:xfrm>
            <a:off x="5444793" y="3340977"/>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T</a:t>
            </a:r>
            <a:r>
              <a:rPr lang="vi-VN" sz="2400" b="1">
                <a:solidFill>
                  <a:srgbClr val="F3F3F3"/>
                </a:solidFill>
                <a:latin typeface="Rajdhani"/>
                <a:ea typeface="Rajdhani"/>
                <a:cs typeface="Rajdhani"/>
                <a:sym typeface="Rajdhani"/>
              </a:rPr>
              <a:t>ư</a:t>
            </a:r>
            <a:r>
              <a:rPr lang="en-US" sz="2400" b="1">
                <a:solidFill>
                  <a:srgbClr val="F3F3F3"/>
                </a:solidFill>
                <a:latin typeface="Rajdhani"/>
                <a:ea typeface="Rajdhani"/>
                <a:cs typeface="Rajdhani"/>
                <a:sym typeface="Rajdhani"/>
              </a:rPr>
              <a:t>ơng lai</a:t>
            </a:r>
          </a:p>
        </p:txBody>
      </p:sp>
      <p:cxnSp>
        <p:nvCxnSpPr>
          <p:cNvPr id="29" name="Google Shape;154;p28">
            <a:extLst>
              <a:ext uri="{FF2B5EF4-FFF2-40B4-BE49-F238E27FC236}">
                <a16:creationId xmlns:a16="http://schemas.microsoft.com/office/drawing/2014/main" id="{AEBFFC2D-D220-4535-9E99-015DDACC92E3}"/>
              </a:ext>
            </a:extLst>
          </p:cNvPr>
          <p:cNvCxnSpPr>
            <a:cxnSpLocks/>
            <a:endCxn id="28" idx="1"/>
          </p:cNvCxnSpPr>
          <p:nvPr/>
        </p:nvCxnSpPr>
        <p:spPr>
          <a:xfrm>
            <a:off x="5236245" y="3654177"/>
            <a:ext cx="208548" cy="0"/>
          </a:xfrm>
          <a:prstGeom prst="straightConnector1">
            <a:avLst/>
          </a:prstGeom>
          <a:noFill/>
          <a:ln w="19050" cap="flat" cmpd="sng">
            <a:solidFill>
              <a:srgbClr val="F3F3F3"/>
            </a:solidFill>
            <a:prstDash val="solid"/>
            <a:round/>
            <a:headEnd type="none" w="med" len="med"/>
            <a:tailEnd type="none" w="med" len="med"/>
          </a:ln>
        </p:spPr>
      </p:cxnSp>
      <p:sp>
        <p:nvSpPr>
          <p:cNvPr id="14" name="Hình chữ nhật 13">
            <a:extLst>
              <a:ext uri="{FF2B5EF4-FFF2-40B4-BE49-F238E27FC236}">
                <a16:creationId xmlns:a16="http://schemas.microsoft.com/office/drawing/2014/main" id="{A4C5593B-F0D2-456E-AA34-805EC8E95E2D}"/>
              </a:ext>
            </a:extLst>
          </p:cNvPr>
          <p:cNvSpPr/>
          <p:nvPr/>
        </p:nvSpPr>
        <p:spPr>
          <a:xfrm>
            <a:off x="340470" y="3454122"/>
            <a:ext cx="4842758" cy="707886"/>
          </a:xfrm>
          <a:prstGeom prst="rect">
            <a:avLst/>
          </a:prstGeom>
        </p:spPr>
        <p:txBody>
          <a:bodyPr wrap="square">
            <a:spAutoFit/>
          </a:bodyPr>
          <a:lstStyle/>
          <a:p>
            <a:pPr lvl="0" algn="r"/>
            <a:r>
              <a:rPr lang="en-US" sz="2000">
                <a:solidFill>
                  <a:srgbClr val="F3F3F3"/>
                </a:solidFill>
                <a:latin typeface="Fira Sans Condensed Light"/>
                <a:ea typeface="Fira Sans Condensed Light"/>
                <a:cs typeface="Fira Sans Condensed Light"/>
                <a:sym typeface="Fira Sans Condensed Light"/>
              </a:rPr>
              <a:t>Sử dụng AI,  điểm danh bằng khuôn mặt,</a:t>
            </a:r>
          </a:p>
          <a:p>
            <a:pPr lvl="0" algn="r"/>
            <a:r>
              <a:rPr lang="en-US" sz="2000">
                <a:solidFill>
                  <a:srgbClr val="F3F3F3"/>
                </a:solidFill>
                <a:latin typeface="Fira Sans Condensed Light"/>
                <a:ea typeface="Fira Sans Condensed Light"/>
                <a:cs typeface="Fira Sans Condensed Light"/>
                <a:sym typeface="Fira Sans Condensed Light"/>
              </a:rPr>
              <a:t>Mống mắt, giọng nói,…</a:t>
            </a:r>
          </a:p>
        </p:txBody>
      </p:sp>
      <p:sp>
        <p:nvSpPr>
          <p:cNvPr id="16" name="Hộp Văn bản 15">
            <a:extLst>
              <a:ext uri="{FF2B5EF4-FFF2-40B4-BE49-F238E27FC236}">
                <a16:creationId xmlns:a16="http://schemas.microsoft.com/office/drawing/2014/main" id="{D1F19694-76B7-41B7-A059-DD21FEC99AD8}"/>
              </a:ext>
            </a:extLst>
          </p:cNvPr>
          <p:cNvSpPr txBox="1"/>
          <p:nvPr/>
        </p:nvSpPr>
        <p:spPr>
          <a:xfrm>
            <a:off x="8499763" y="4622136"/>
            <a:ext cx="271228" cy="307777"/>
          </a:xfrm>
          <a:prstGeom prst="rect">
            <a:avLst/>
          </a:prstGeom>
          <a:noFill/>
        </p:spPr>
        <p:txBody>
          <a:bodyPr wrap="none" rtlCol="0">
            <a:spAutoFit/>
          </a:bodyPr>
          <a:lstStyle/>
          <a:p>
            <a:r>
              <a:rPr lang="en-US">
                <a:solidFill>
                  <a:srgbClr val="FFFFFF"/>
                </a:solidFill>
                <a:latin typeface="Fira Sans Condensed" panose="020B0604020202020204" charset="0"/>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OpenCV</a:t>
            </a:r>
            <a:br>
              <a:rPr lang="en-US"/>
            </a:br>
            <a:endParaRPr/>
          </a:p>
        </p:txBody>
      </p:sp>
      <p:pic>
        <p:nvPicPr>
          <p:cNvPr id="6146" name="Picture 2" descr="opencv">
            <a:extLst>
              <a:ext uri="{FF2B5EF4-FFF2-40B4-BE49-F238E27FC236}">
                <a16:creationId xmlns:a16="http://schemas.microsoft.com/office/drawing/2014/main" id="{1310D96F-89B8-4BB6-97FC-1C0287F01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044" y="474945"/>
            <a:ext cx="2096643" cy="2581953"/>
          </a:xfrm>
          <a:prstGeom prst="rect">
            <a:avLst/>
          </a:prstGeom>
          <a:noFill/>
          <a:extLst>
            <a:ext uri="{909E8E84-426E-40DD-AFC4-6F175D3DCCD1}">
              <a14:hiddenFill xmlns:a14="http://schemas.microsoft.com/office/drawing/2010/main">
                <a:solidFill>
                  <a:srgbClr val="FFFFFF"/>
                </a:solidFill>
              </a14:hiddenFill>
            </a:ext>
          </a:extLst>
        </p:spPr>
      </p:pic>
      <p:sp>
        <p:nvSpPr>
          <p:cNvPr id="3" name="Hình chữ nhật 2">
            <a:extLst>
              <a:ext uri="{FF2B5EF4-FFF2-40B4-BE49-F238E27FC236}">
                <a16:creationId xmlns:a16="http://schemas.microsoft.com/office/drawing/2014/main" id="{2EAEF7DB-3D1F-4154-BB88-85C4FE01AA3B}"/>
              </a:ext>
            </a:extLst>
          </p:cNvPr>
          <p:cNvSpPr/>
          <p:nvPr/>
        </p:nvSpPr>
        <p:spPr>
          <a:xfrm>
            <a:off x="262092" y="756146"/>
            <a:ext cx="5373973" cy="2308324"/>
          </a:xfrm>
          <a:prstGeom prst="rect">
            <a:avLst/>
          </a:prstGeom>
        </p:spPr>
        <p:txBody>
          <a:bodyPr wrap="square">
            <a:spAutoFit/>
          </a:bodyPr>
          <a:lstStyle/>
          <a:p>
            <a:r>
              <a:rPr lang="vi-VN" sz="2400">
                <a:solidFill>
                  <a:srgbClr val="FFFFFF"/>
                </a:solidFill>
                <a:latin typeface="Fira Sans Condensed" panose="020B0604020202020204" charset="0"/>
              </a:rPr>
              <a:t>Project OpenCV được bắt đầu từ Intel năm 1999 bởi Gary Bradsky. OpenCV viết tắt cho Open Source Computer Vision Library. OpenCV là thư viện nguồn mở hàng đầu cho Computer Vision và Machine Learning</a:t>
            </a:r>
            <a:endParaRPr lang="en-US" sz="2400">
              <a:solidFill>
                <a:srgbClr val="FFFFFF"/>
              </a:solidFill>
              <a:latin typeface="Fira Sans Condensed" panose="020B0604020202020204" charset="0"/>
            </a:endParaRPr>
          </a:p>
        </p:txBody>
      </p:sp>
      <p:sp>
        <p:nvSpPr>
          <p:cNvPr id="5" name="Hình chữ nhật 4">
            <a:extLst>
              <a:ext uri="{FF2B5EF4-FFF2-40B4-BE49-F238E27FC236}">
                <a16:creationId xmlns:a16="http://schemas.microsoft.com/office/drawing/2014/main" id="{6AE9D6C9-4E75-4905-9843-310D2611B7C5}"/>
              </a:ext>
            </a:extLst>
          </p:cNvPr>
          <p:cNvSpPr/>
          <p:nvPr/>
        </p:nvSpPr>
        <p:spPr>
          <a:xfrm>
            <a:off x="209862" y="3255175"/>
            <a:ext cx="8934138" cy="1323439"/>
          </a:xfrm>
          <a:prstGeom prst="rect">
            <a:avLst/>
          </a:prstGeom>
        </p:spPr>
        <p:txBody>
          <a:bodyPr wrap="square">
            <a:spAutoFit/>
          </a:bodyPr>
          <a:lstStyle/>
          <a:p>
            <a:r>
              <a:rPr lang="en-US" sz="2000">
                <a:solidFill>
                  <a:srgbClr val="FFFFFF"/>
                </a:solidFill>
              </a:rPr>
              <a:t>OpenCV cung cấp rất nhiều module tính năng, trong đó có :</a:t>
            </a:r>
          </a:p>
          <a:p>
            <a:r>
              <a:rPr lang="vi-VN" sz="2000">
                <a:solidFill>
                  <a:srgbClr val="FFFFFF"/>
                </a:solidFill>
              </a:rPr>
              <a:t>Object Detection (objdetect) – phát hiện các đối tượng và mô phỏng của các hàm được định nghĩa sẵn – predefined classes (vd: khuôn mặt, mắt, cốc, con người, xe hơi,…).</a:t>
            </a:r>
            <a:endParaRPr lang="en-US" sz="2000">
              <a:solidFill>
                <a:srgbClr val="FFFFFF"/>
              </a:solidFill>
            </a:endParaRPr>
          </a:p>
        </p:txBody>
      </p:sp>
      <p:sp>
        <p:nvSpPr>
          <p:cNvPr id="7" name="Hộp Văn bản 6">
            <a:extLst>
              <a:ext uri="{FF2B5EF4-FFF2-40B4-BE49-F238E27FC236}">
                <a16:creationId xmlns:a16="http://schemas.microsoft.com/office/drawing/2014/main" id="{A1C5F9E4-1A96-4331-881D-D341A7F69A41}"/>
              </a:ext>
            </a:extLst>
          </p:cNvPr>
          <p:cNvSpPr txBox="1"/>
          <p:nvPr/>
        </p:nvSpPr>
        <p:spPr>
          <a:xfrm>
            <a:off x="8499763" y="4622136"/>
            <a:ext cx="266420" cy="307777"/>
          </a:xfrm>
          <a:prstGeom prst="rect">
            <a:avLst/>
          </a:prstGeom>
          <a:noFill/>
        </p:spPr>
        <p:txBody>
          <a:bodyPr wrap="none" rtlCol="0">
            <a:spAutoFit/>
          </a:bodyPr>
          <a:lstStyle/>
          <a:p>
            <a:r>
              <a:rPr lang="en-US">
                <a:solidFill>
                  <a:srgbClr val="FFFFFF"/>
                </a:solidFill>
                <a:latin typeface="Fira Sans Condensed" panose="020B0604020202020204" charset="0"/>
              </a:rPr>
              <a:t>5</a:t>
            </a:r>
          </a:p>
        </p:txBody>
      </p:sp>
    </p:spTree>
    <p:extLst>
      <p:ext uri="{BB962C8B-B14F-4D97-AF65-F5344CB8AC3E}">
        <p14:creationId xmlns:p14="http://schemas.microsoft.com/office/powerpoint/2010/main" val="777748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Dlib</a:t>
            </a:r>
            <a:br>
              <a:rPr lang="en-US"/>
            </a:br>
            <a:endParaRPr/>
          </a:p>
        </p:txBody>
      </p:sp>
      <p:sp>
        <p:nvSpPr>
          <p:cNvPr id="3" name="Hình chữ nhật 2">
            <a:extLst>
              <a:ext uri="{FF2B5EF4-FFF2-40B4-BE49-F238E27FC236}">
                <a16:creationId xmlns:a16="http://schemas.microsoft.com/office/drawing/2014/main" id="{2EAEF7DB-3D1F-4154-BB88-85C4FE01AA3B}"/>
              </a:ext>
            </a:extLst>
          </p:cNvPr>
          <p:cNvSpPr/>
          <p:nvPr/>
        </p:nvSpPr>
        <p:spPr>
          <a:xfrm>
            <a:off x="275946" y="472128"/>
            <a:ext cx="5373973" cy="4524315"/>
          </a:xfrm>
          <a:prstGeom prst="rect">
            <a:avLst/>
          </a:prstGeom>
        </p:spPr>
        <p:txBody>
          <a:bodyPr wrap="square">
            <a:spAutoFit/>
          </a:bodyPr>
          <a:lstStyle/>
          <a:p>
            <a:endParaRPr lang="vi-VN" sz="2400">
              <a:solidFill>
                <a:srgbClr val="FFFFFF"/>
              </a:solidFill>
              <a:latin typeface="Fira Sans Condensed" panose="020B0604020202020204" charset="0"/>
            </a:endParaRPr>
          </a:p>
          <a:p>
            <a:r>
              <a:rPr lang="vi-VN" sz="2400">
                <a:solidFill>
                  <a:srgbClr val="FFFFFF"/>
                </a:solidFill>
                <a:latin typeface="Fira Sans Condensed" panose="020B0604020202020204" charset="0"/>
              </a:rPr>
              <a:t>Dlib là bộ công cụ mã nguồn mở dựa trên ngôn ngữ lập trình C++ , chứa các thuật toán và công cụ học máy để tạo ra các phần mềm giải quyết các vấn đề phức tạp trong đời sống. </a:t>
            </a:r>
            <a:endParaRPr lang="en-US" sz="2400">
              <a:solidFill>
                <a:srgbClr val="FFFFFF"/>
              </a:solidFill>
              <a:latin typeface="Fira Sans Condensed" panose="020B0604020202020204" charset="0"/>
            </a:endParaRPr>
          </a:p>
          <a:p>
            <a:endParaRPr lang="en-US" sz="2400">
              <a:solidFill>
                <a:srgbClr val="FFFFFF"/>
              </a:solidFill>
              <a:latin typeface="Fira Sans Condensed" panose="020B0604020202020204" charset="0"/>
            </a:endParaRPr>
          </a:p>
          <a:p>
            <a:r>
              <a:rPr lang="vi-VN" sz="2400">
                <a:solidFill>
                  <a:srgbClr val="FFFFFF"/>
                </a:solidFill>
                <a:latin typeface="Fira Sans Condensed" panose="020B0604020202020204" charset="0"/>
              </a:rPr>
              <a:t>Hiện nay Dlib là bộ công cụ phổ biến, được ứng dụng nhiều trong nhiều lĩnh vực, điện toán, thiết bị nhúng, điện thoại di động và trong nhành công nghiệp chế tạo robot.</a:t>
            </a:r>
          </a:p>
        </p:txBody>
      </p:sp>
      <p:pic>
        <p:nvPicPr>
          <p:cNvPr id="2" name="Hình ảnh 1">
            <a:extLst>
              <a:ext uri="{FF2B5EF4-FFF2-40B4-BE49-F238E27FC236}">
                <a16:creationId xmlns:a16="http://schemas.microsoft.com/office/drawing/2014/main" id="{78318CF8-8BE0-4DF0-B08B-6999DE6037DC}"/>
              </a:ext>
            </a:extLst>
          </p:cNvPr>
          <p:cNvPicPr>
            <a:picLocks noChangeAspect="1"/>
          </p:cNvPicPr>
          <p:nvPr/>
        </p:nvPicPr>
        <p:blipFill>
          <a:blip r:embed="rId4"/>
          <a:stretch>
            <a:fillRect/>
          </a:stretch>
        </p:blipFill>
        <p:spPr>
          <a:xfrm>
            <a:off x="5868426" y="1505487"/>
            <a:ext cx="2710021" cy="1925771"/>
          </a:xfrm>
          <a:prstGeom prst="rect">
            <a:avLst/>
          </a:prstGeom>
        </p:spPr>
      </p:pic>
      <p:sp>
        <p:nvSpPr>
          <p:cNvPr id="7" name="Hộp Văn bản 6">
            <a:extLst>
              <a:ext uri="{FF2B5EF4-FFF2-40B4-BE49-F238E27FC236}">
                <a16:creationId xmlns:a16="http://schemas.microsoft.com/office/drawing/2014/main" id="{3BD57D28-7957-425A-BFFC-66CB46318B8E}"/>
              </a:ext>
            </a:extLst>
          </p:cNvPr>
          <p:cNvSpPr txBox="1"/>
          <p:nvPr/>
        </p:nvSpPr>
        <p:spPr>
          <a:xfrm>
            <a:off x="8499763" y="4622136"/>
            <a:ext cx="274434" cy="307777"/>
          </a:xfrm>
          <a:prstGeom prst="rect">
            <a:avLst/>
          </a:prstGeom>
          <a:noFill/>
        </p:spPr>
        <p:txBody>
          <a:bodyPr wrap="none" rtlCol="0">
            <a:spAutoFit/>
          </a:bodyPr>
          <a:lstStyle/>
          <a:p>
            <a:r>
              <a:rPr lang="en-US">
                <a:solidFill>
                  <a:srgbClr val="FFFFFF"/>
                </a:solidFill>
                <a:latin typeface="Fira Sans Condensed" panose="020B0604020202020204" charset="0"/>
              </a:rPr>
              <a:t>6</a:t>
            </a:r>
          </a:p>
        </p:txBody>
      </p:sp>
    </p:spTree>
    <p:extLst>
      <p:ext uri="{BB962C8B-B14F-4D97-AF65-F5344CB8AC3E}">
        <p14:creationId xmlns:p14="http://schemas.microsoft.com/office/powerpoint/2010/main" val="418365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19503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rgbClr val="F3F3F3"/>
                </a:solidFill>
              </a:rPr>
              <a:t>Giải pháp điểm danh bằng khuôn mặt</a:t>
            </a:r>
            <a:endParaRPr sz="3000">
              <a:solidFill>
                <a:srgbClr val="F3F3F3"/>
              </a:solidFill>
            </a:endParaRPr>
          </a:p>
        </p:txBody>
      </p:sp>
      <p:pic>
        <p:nvPicPr>
          <p:cNvPr id="15" name="Hình ảnh 14" descr="Ảnh có chứa văn bản&#10;&#10;Mô tả được tạo tự động">
            <a:extLst>
              <a:ext uri="{FF2B5EF4-FFF2-40B4-BE49-F238E27FC236}">
                <a16:creationId xmlns:a16="http://schemas.microsoft.com/office/drawing/2014/main" id="{E78A7BA4-E777-4D01-953C-96DF5BA53C85}"/>
              </a:ext>
            </a:extLst>
          </p:cNvPr>
          <p:cNvPicPr>
            <a:picLocks noChangeAspect="1"/>
          </p:cNvPicPr>
          <p:nvPr/>
        </p:nvPicPr>
        <p:blipFill>
          <a:blip r:embed="rId4"/>
          <a:stretch>
            <a:fillRect/>
          </a:stretch>
        </p:blipFill>
        <p:spPr>
          <a:xfrm>
            <a:off x="1132182" y="767731"/>
            <a:ext cx="6879635" cy="4102699"/>
          </a:xfrm>
          <a:prstGeom prst="rect">
            <a:avLst/>
          </a:prstGeom>
        </p:spPr>
      </p:pic>
      <p:sp>
        <p:nvSpPr>
          <p:cNvPr id="4" name="Hộp Văn bản 3">
            <a:extLst>
              <a:ext uri="{FF2B5EF4-FFF2-40B4-BE49-F238E27FC236}">
                <a16:creationId xmlns:a16="http://schemas.microsoft.com/office/drawing/2014/main" id="{9BB8BABC-8361-4FF1-8B0D-594DDE198AB8}"/>
              </a:ext>
            </a:extLst>
          </p:cNvPr>
          <p:cNvSpPr txBox="1"/>
          <p:nvPr/>
        </p:nvSpPr>
        <p:spPr>
          <a:xfrm>
            <a:off x="8499763" y="4622136"/>
            <a:ext cx="256802" cy="307777"/>
          </a:xfrm>
          <a:prstGeom prst="rect">
            <a:avLst/>
          </a:prstGeom>
          <a:noFill/>
        </p:spPr>
        <p:txBody>
          <a:bodyPr wrap="none" rtlCol="0">
            <a:spAutoFit/>
          </a:bodyPr>
          <a:lstStyle/>
          <a:p>
            <a:r>
              <a:rPr lang="en-US">
                <a:solidFill>
                  <a:srgbClr val="FFFFFF"/>
                </a:solidFill>
                <a:latin typeface="Fira Sans Condensed" panose="020B0604020202020204" charset="0"/>
              </a:rPr>
              <a:t>7</a:t>
            </a: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1414</Words>
  <Application>Microsoft Office PowerPoint</Application>
  <PresentationFormat>Trình chiếu Trên màn hình (16:9)</PresentationFormat>
  <Paragraphs>187</Paragraphs>
  <Slides>33</Slides>
  <Notes>32</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33</vt:i4>
      </vt:variant>
    </vt:vector>
  </HeadingPairs>
  <TitlesOfParts>
    <vt:vector size="41" baseType="lpstr">
      <vt:lpstr>Josefin Slab</vt:lpstr>
      <vt:lpstr>Fira Sans Condensed</vt:lpstr>
      <vt:lpstr>Advent Pro Light</vt:lpstr>
      <vt:lpstr>Arial</vt:lpstr>
      <vt:lpstr>Anton</vt:lpstr>
      <vt:lpstr>Rajdhani</vt:lpstr>
      <vt:lpstr>Fira Sans Condensed Light</vt:lpstr>
      <vt:lpstr>Ai Tech Agency by Slidesgo</vt:lpstr>
      <vt:lpstr>BÀI TOÁN  ĐIỂM DANH SINH VIÊN</vt:lpstr>
      <vt:lpstr>Bản trình bày PowerPoint</vt:lpstr>
      <vt:lpstr>Phương pháp  điểm danh</vt:lpstr>
      <vt:lpstr>Bản trình bày PowerPoint</vt:lpstr>
      <vt:lpstr>Bản trình bày PowerPoint</vt:lpstr>
      <vt:lpstr>Phương pháp  điểm danh</vt:lpstr>
      <vt:lpstr>OpenCV </vt:lpstr>
      <vt:lpstr>Dlib </vt:lpstr>
      <vt:lpstr>Giải pháp điểm danh bằng khuôn mặt</vt:lpstr>
      <vt:lpstr>Nhận dạng khuôn mặt</vt:lpstr>
      <vt:lpstr>Bản trình bày PowerPoint</vt:lpstr>
      <vt:lpstr>Bản trình bày PowerPoint</vt:lpstr>
      <vt:lpstr>Bản trình bày PowerPoint</vt:lpstr>
      <vt:lpstr>Bản trình bày PowerPoint</vt:lpstr>
      <vt:lpstr>Support Vector Machine (VSM)</vt:lpstr>
      <vt:lpstr>Support Vector Machine (VSM)</vt:lpstr>
      <vt:lpstr>Face Landmark Estimation </vt:lpstr>
      <vt:lpstr>Face Landmark Estimation </vt:lpstr>
      <vt:lpstr>Face Landmark Estimation </vt:lpstr>
      <vt:lpstr>Ghi nhớ dữ liệu khuôn mặt và huấn luyện</vt:lpstr>
      <vt:lpstr>Convolutional neural network</vt:lpstr>
      <vt:lpstr>Convolutional neural network</vt:lpstr>
      <vt:lpstr>Convolutional neural network</vt:lpstr>
      <vt:lpstr>Xác minh khuôn mặt</vt:lpstr>
      <vt:lpstr>Face Recognition</vt:lpstr>
      <vt:lpstr>Các bước triển khai hệ thống</vt:lpstr>
      <vt:lpstr>Ghi nhớ dữ liệu  </vt:lpstr>
      <vt:lpstr>Huấn luyện dữ liệu  </vt:lpstr>
      <vt:lpstr>Xác minh khuôn mặt </vt:lpstr>
      <vt:lpstr>Xác minh khuôn mặt </vt:lpstr>
      <vt:lpstr>Bài thuyết trình được lấy tư liệu từ : https://towardsdatascience.com/ (slide 12 - 25) https://docs.opencv.org/ (slide 6) https://github.com/ (slide 27 - 29) Nguyen M. Hung, NGHIÊN CỨU VỀ MẠNG NEURAL CONVOLUTIONAL, ÁP DỤNG VÀO BÀI TOÁN NHẬN DẠNG ĐỐI TƯỢNG TRONG LĨNH VỰC THỊ GIÁC MÁY TÍNH (Slide 21 - 22)  và nhiều nghiên cứu, đồ án khác    </vt:lpstr>
      <vt:lpstr>Câu hỏi ?</vt:lpstr>
      <vt:lpstr>Cảm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Thoại Nguyễn</dc:creator>
  <cp:lastModifiedBy>Thoại</cp:lastModifiedBy>
  <cp:revision>211</cp:revision>
  <dcterms:modified xsi:type="dcterms:W3CDTF">2021-01-23T08:11:17Z</dcterms:modified>
</cp:coreProperties>
</file>